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tags/tag45.xml" ContentType="application/vnd.openxmlformats-officedocument.presentationml.tags+xml"/>
  <Override PartName="/ppt/notesSlides/notesSlide28.xml" ContentType="application/vnd.openxmlformats-officedocument.presentationml.notesSlide+xml"/>
  <Override PartName="/ppt/tags/tag46.xml" ContentType="application/vnd.openxmlformats-officedocument.presentationml.tags+xml"/>
  <Override PartName="/ppt/notesSlides/notesSlide29.xml" ContentType="application/vnd.openxmlformats-officedocument.presentationml.notesSlide+xml"/>
  <Override PartName="/ppt/tags/tag47.xml" ContentType="application/vnd.openxmlformats-officedocument.presentationml.tags+xml"/>
  <Override PartName="/ppt/notesSlides/notesSlide30.xml" ContentType="application/vnd.openxmlformats-officedocument.presentationml.notesSlide+xml"/>
  <Override PartName="/ppt/tags/tag48.xml" ContentType="application/vnd.openxmlformats-officedocument.presentationml.tags+xml"/>
  <Override PartName="/ppt/notesSlides/notesSlide31.xml" ContentType="application/vnd.openxmlformats-officedocument.presentationml.notesSlide+xml"/>
  <Override PartName="/ppt/tags/tag49.xml" ContentType="application/vnd.openxmlformats-officedocument.presentationml.tags+xml"/>
  <Override PartName="/ppt/notesSlides/notesSlide32.xml" ContentType="application/vnd.openxmlformats-officedocument.presentationml.notesSlide+xml"/>
  <Override PartName="/ppt/tags/tag50.xml" ContentType="application/vnd.openxmlformats-officedocument.presentationml.tags+xml"/>
  <Override PartName="/ppt/notesSlides/notesSlide33.xml" ContentType="application/vnd.openxmlformats-officedocument.presentationml.notesSlide+xml"/>
  <Override PartName="/ppt/tags/tag51.xml" ContentType="application/vnd.openxmlformats-officedocument.presentationml.tags+xml"/>
  <Override PartName="/ppt/notesSlides/notesSlide34.xml" ContentType="application/vnd.openxmlformats-officedocument.presentationml.notesSlide+xml"/>
  <Override PartName="/ppt/tags/tag52.xml" ContentType="application/vnd.openxmlformats-officedocument.presentationml.tags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6"/>
    <p:sldMasterId id="2147483648" r:id="rId7"/>
    <p:sldMasterId id="2147483677" r:id="rId8"/>
    <p:sldMasterId id="2147483705" r:id="rId9"/>
  </p:sldMasterIdLst>
  <p:notesMasterIdLst>
    <p:notesMasterId r:id="rId45"/>
  </p:notesMasterIdLst>
  <p:handoutMasterIdLst>
    <p:handoutMasterId r:id="rId46"/>
  </p:handoutMasterIdLst>
  <p:sldIdLst>
    <p:sldId id="362" r:id="rId10"/>
    <p:sldId id="348" r:id="rId11"/>
    <p:sldId id="365" r:id="rId12"/>
    <p:sldId id="366" r:id="rId13"/>
    <p:sldId id="367" r:id="rId14"/>
    <p:sldId id="384" r:id="rId15"/>
    <p:sldId id="368" r:id="rId16"/>
    <p:sldId id="386" r:id="rId17"/>
    <p:sldId id="391" r:id="rId18"/>
    <p:sldId id="369" r:id="rId19"/>
    <p:sldId id="385" r:id="rId20"/>
    <p:sldId id="370" r:id="rId21"/>
    <p:sldId id="371" r:id="rId22"/>
    <p:sldId id="374" r:id="rId23"/>
    <p:sldId id="373" r:id="rId24"/>
    <p:sldId id="392" r:id="rId25"/>
    <p:sldId id="387" r:id="rId26"/>
    <p:sldId id="376" r:id="rId27"/>
    <p:sldId id="395" r:id="rId28"/>
    <p:sldId id="378" r:id="rId29"/>
    <p:sldId id="402" r:id="rId30"/>
    <p:sldId id="380" r:id="rId31"/>
    <p:sldId id="389" r:id="rId32"/>
    <p:sldId id="401" r:id="rId33"/>
    <p:sldId id="390" r:id="rId34"/>
    <p:sldId id="304" r:id="rId35"/>
    <p:sldId id="403" r:id="rId36"/>
    <p:sldId id="404" r:id="rId37"/>
    <p:sldId id="405" r:id="rId38"/>
    <p:sldId id="406" r:id="rId39"/>
    <p:sldId id="315" r:id="rId40"/>
    <p:sldId id="299" r:id="rId41"/>
    <p:sldId id="361" r:id="rId42"/>
    <p:sldId id="363" r:id="rId43"/>
    <p:sldId id="33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AY: Covers" id="{C067E147-92A3-4025-A692-50947FB67A62}">
          <p14:sldIdLst>
            <p14:sldId id="362"/>
          </p14:sldIdLst>
        </p14:section>
        <p14:section name="RAY: Content" id="{EA5EB87C-BF09-4E71-8317-503F941D8D52}">
          <p14:sldIdLst>
            <p14:sldId id="348"/>
            <p14:sldId id="365"/>
            <p14:sldId id="366"/>
            <p14:sldId id="367"/>
            <p14:sldId id="384"/>
            <p14:sldId id="368"/>
            <p14:sldId id="386"/>
            <p14:sldId id="391"/>
            <p14:sldId id="369"/>
            <p14:sldId id="385"/>
            <p14:sldId id="370"/>
            <p14:sldId id="371"/>
            <p14:sldId id="374"/>
            <p14:sldId id="373"/>
            <p14:sldId id="392"/>
            <p14:sldId id="387"/>
            <p14:sldId id="376"/>
            <p14:sldId id="395"/>
            <p14:sldId id="378"/>
            <p14:sldId id="402"/>
            <p14:sldId id="380"/>
            <p14:sldId id="389"/>
            <p14:sldId id="401"/>
            <p14:sldId id="390"/>
            <p14:sldId id="304"/>
          </p14:sldIdLst>
        </p14:section>
        <p14:section name="Backup" id="{C35C9F67-088B-4082-8C56-C0ECE50D433D}">
          <p14:sldIdLst>
            <p14:sldId id="403"/>
            <p14:sldId id="404"/>
            <p14:sldId id="405"/>
            <p14:sldId id="406"/>
          </p14:sldIdLst>
        </p14:section>
        <p14:section name="RTX: Color Palette" id="{7C2D534D-67A8-4963-99A0-E869ABE05273}">
          <p14:sldIdLst>
            <p14:sldId id="315"/>
            <p14:sldId id="299"/>
            <p14:sldId id="361"/>
            <p14:sldId id="363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  <a:srgbClr val="E5EDF2"/>
    <a:srgbClr val="D9D9D6"/>
    <a:srgbClr val="9ABEAA"/>
    <a:srgbClr val="63666A"/>
    <a:srgbClr val="0070C0"/>
    <a:srgbClr val="00B050"/>
    <a:srgbClr val="EFB66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509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C665-B5CD-FD03-A124-7C380565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8B5F6-15B4-FB8E-69F7-340EEC2D4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11981-0554-322E-5640-407B2C765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7CB52-E712-DA95-3BCA-14771D92D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7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D270-1060-C9DC-5E4D-0C2D73BF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C25FC-10BD-4434-758E-27D8FEF3C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E125-D3C0-1FDB-C01E-485417222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51B4C-7EA2-A635-B5AF-8EA48FD0B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2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A538-6125-8739-F245-03E1C456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EA132-89E2-50F1-FA3F-D333C643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F8BC-5A68-5214-C664-A605E79B3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B87F-B566-83F4-36D1-3F3E9B428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14CD-D8C4-17A2-CED5-DDD657A5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FFF3C-DEE8-348F-D826-4B1D1EA7B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B790C-F479-8079-6D09-8AA804D02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27951-5932-354A-157B-1CAD52539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6AB9-35BE-290C-A29F-93799CEF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740C1-BF76-2C09-11F6-56894BFD0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F18F9-5EEE-64E1-3C2F-23E326BC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AC3F-8A34-5473-2F27-C2B609FA5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9093-F6FB-EC7F-FC0A-073BC2EB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9D2F-C6FB-C48A-F1CA-9709C46F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6D1-E80D-C14D-B79E-8286D85F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9D7E-4346-5964-4FB9-5A7A5EFD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4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F5D5-FD1D-6513-FCFF-04FC2C06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1A729-D445-82A7-B946-D89414F1D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DBEA1-F961-9B49-9AA4-0E8CCF7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B2F57-D62E-008D-B6FB-E69A86533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7056-67A4-AB83-29A5-4564B7F9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5FF79-2E37-72FC-DE73-0B05B44FE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1F5CD-DD00-F146-E59C-7A46A3AF1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BDBEF-6C0A-B83C-5C84-5C44CEE79F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9769-D4A6-0C7D-E76B-24CBCABB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2175F-DF64-55DE-D640-D4D92FF0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6B801-E0E4-9F87-FFF8-C1175FAB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FFD5-2FE8-02B5-A985-35838D4DA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2ED2-E9A4-F7B4-1A12-9E9055C2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1C01F-3D32-3224-AA1E-46F304157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A60B7-A81E-81A2-742C-F98CDF4A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37547-D6CD-33A4-F754-5A74D916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4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68614-75E3-414C-5830-C821A5FD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98331-3126-8C9A-02A6-4E24D4B6B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86E7A-4AF2-C788-FDCD-5B2DB2AE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9C694-D2EC-EAE5-3AAA-BBB2708CE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1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A950A-850F-145D-6D78-4043CC31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3E17C-A5C4-617C-3920-4EA5DAE89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8D104-5A4A-1726-3118-EC45FC051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44497-101C-7472-F1B3-844EFB37C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45B9-FAE4-A8CC-D2D3-DA8EB824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F8E64-D4BB-AE8B-7631-89F6CA772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DEE14-11CB-B503-D93E-14CD5E959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83FE7-53BD-13E0-C9D5-248E61269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7EE4-CB5A-932E-7FCD-B06B08A0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F68D4-B7A8-9E87-8708-03EE2031D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3D868-FA99-A106-33FD-494E231A5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B35B6-8330-E589-5BFD-DF54A9DE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94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D1B5-A2E9-73C1-FBC7-A1132A71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CFFA6-9812-CAE0-0F45-F47CB097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2DB9F-B8FF-09FA-112A-2D366B556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568CD-3E73-3F41-4A71-CDECFD8A1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94DE-2288-99AA-1CBE-4E26128A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BEDA7-7057-37BC-8A6D-501FE7B1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07B62-E6B8-C5CA-0256-A1EF374D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DD664-9EAE-5429-E7CB-16E721295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6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6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45AA-70A8-7A7B-5784-500AE8CA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E224F-2646-983A-6FB5-E9DBDADB6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0BE28-2899-B95E-98DA-0DCF9B028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4266F-433E-6E64-712C-FE2C5C564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26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8AB6-1AF2-3911-8BD5-7C336E5F5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FF8E3-F102-0623-F71F-7C5EBA6A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8D038-D448-F32A-1AEF-9C9E53D4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ABF34-6B77-F1C2-98D2-2C6614BE2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3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2CB9-261A-5EE2-9367-482D54C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8F954-B655-DE75-FCD1-D8F5E46A0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4661C-83B0-97A5-5F3D-7E040DED8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5BCC0-157C-8ABF-DBDE-998803D65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2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EA7F-DDB0-D449-6B91-C0E16B35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48EA-B668-389E-4862-6EDC6B82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9037C-CCAD-2721-4A2E-4C74260C6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955D-B7D4-9253-FB41-72737D68B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97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4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1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8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47EE-0738-F7F8-B4A7-AFD8DED7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34615-2A6D-D709-C2E7-CC0720498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AB00C-038D-5D20-FC2E-9DAAC6F67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9D59D-5B90-8270-6F9E-966D0DD2F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559C-E1E8-779B-3FE3-0EC285D0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27BE2-DC54-52D5-F2B4-959C0E9D6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6B782-CB5E-E6E3-46E6-522AFC6B1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F2344-B7B6-6785-E5A7-DBC7FBC73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B61E-724D-F630-D634-219DCE61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59622-D387-2636-01B3-4F513B12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AA344-DECD-0C89-BBD7-9D3763683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BCCD-2303-E309-2B6E-7CB378FD5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8B3F-C524-0CDF-8E33-35A48A2E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7F234-2B21-5DD8-1C0A-43CAFA8D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7C5A6-3FC9-00BB-89FE-B8C13C121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6D585-D976-B9BB-0B3D-72A73A665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2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020F9-CBA5-18EE-27C8-3AD551AB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BDB6E-8987-10B2-AD1A-6F4C4FFBF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78B60-AEB5-961D-88D2-A1FA76298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19BBD-E0DF-3471-1B70-86A73F520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8F04-A4F4-67F4-3558-49C37998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7FFC4-17C0-66DC-F856-5883C4CE7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DBAC4-1DB6-C1CA-8C6E-5EB71DCE6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C2574-6454-39F9-0EE4-E8948FEAD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BE091742-9880-86FC-81A0-7DCB73806D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2710" y="2276401"/>
            <a:ext cx="6920743" cy="1846595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9A80F-C5EF-36EC-E06E-49BAD7AA1BA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5C70-7387-B6BC-586B-9EB1DBDC2E4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AF3ED-7CB1-1BC6-15AC-1C44413AF1B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19006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8DA35F3-385B-E37F-39C4-6DA7739106F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D5C717-BEDA-8AE6-B0A8-BFC2010C67A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82900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176126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51609"/>
            <a:ext cx="3418367" cy="3539591"/>
          </a:xfrm>
          <a:noFill/>
        </p:spPr>
        <p:txBody>
          <a:bodyPr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4218468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291689" y="2696946"/>
            <a:ext cx="2769174" cy="390878"/>
            <a:chOff x="12291689" y="2696946"/>
            <a:chExt cx="2769174" cy="390878"/>
          </a:xfrm>
        </p:grpSpPr>
        <p:sp>
          <p:nvSpPr>
            <p:cNvPr id="4" name="Isosceles Triangle 3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9067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2008402"/>
            <a:ext cx="10829543" cy="3782798"/>
          </a:xfrm>
          <a:noFill/>
        </p:spPr>
        <p:txBody>
          <a:bodyPr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1572733"/>
            <a:ext cx="10820400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50274909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6258629" y="2068033"/>
            <a:ext cx="5247571" cy="3723167"/>
          </a:xfrm>
          <a:noFill/>
        </p:spPr>
        <p:txBody>
          <a:bodyPr rIns="182880"/>
          <a:lstStyle>
            <a:lvl1pPr marL="219456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068032"/>
            <a:ext cx="5247167" cy="37231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9302543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92684" y="2258533"/>
            <a:ext cx="3413515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6984" y="2258533"/>
            <a:ext cx="3413516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2" y="2258533"/>
            <a:ext cx="3418367" cy="3532667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364234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1572733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7566150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257472" y="4964901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258570" y="3944669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257472" y="2264747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A58F5F-EB71-EB29-0CE2-F22B17F02D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944" y="2052648"/>
            <a:ext cx="3872537" cy="103327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AB8FF8-7878-C4FA-C344-F9DCAF2EA66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858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381500" y="1153633"/>
            <a:ext cx="3429000" cy="1940444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077200" y="1153633"/>
            <a:ext cx="3429000" cy="1940443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4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8077200" y="3849863"/>
            <a:ext cx="3429000" cy="1940442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381500" y="3849863"/>
            <a:ext cx="3429000" cy="1940443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3849863"/>
            <a:ext cx="3418367" cy="1941337"/>
          </a:xfrm>
          <a:noFill/>
        </p:spPr>
        <p:txBody>
          <a:bodyPr rIns="182880"/>
          <a:lstStyle>
            <a:lvl1pPr marL="219451" marR="0" indent="-21945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364234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077200" y="3245300"/>
            <a:ext cx="3419475" cy="5909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451178" y="1928415"/>
            <a:ext cx="2769174" cy="390878"/>
            <a:chOff x="12291689" y="2696946"/>
            <a:chExt cx="2769174" cy="390878"/>
          </a:xfrm>
        </p:grpSpPr>
        <p:sp>
          <p:nvSpPr>
            <p:cNvPr id="16" name="Isosceles Triangle 15"/>
            <p:cNvSpPr/>
            <p:nvPr userDrawn="1"/>
          </p:nvSpPr>
          <p:spPr>
            <a:xfrm rot="16200000" flipH="1">
              <a:off x="12187497" y="2801139"/>
              <a:ext cx="390877" cy="182494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CEF91-CDE1-7D4E-8E36-0C730E76DDDB}"/>
                </a:ext>
              </a:extLst>
            </p:cNvPr>
            <p:cNvSpPr txBox="1"/>
            <p:nvPr userDrawn="1"/>
          </p:nvSpPr>
          <p:spPr>
            <a:xfrm>
              <a:off x="12474182" y="2696946"/>
              <a:ext cx="2586681" cy="390876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111125" lvl="0" indent="-111125">
                <a:lnSpc>
                  <a:spcPct val="90000"/>
                </a:lnSpc>
                <a:spcBef>
                  <a:spcPts val="600"/>
                </a:spcBef>
                <a:buSzPct val="115000"/>
                <a:buFont typeface="Arial" panose="020B0604020202020204" pitchFamily="34" charset="0"/>
                <a:buChar char="•"/>
                <a:defRPr sz="800" b="0" baseline="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Click to insert photo</a:t>
              </a:r>
            </a:p>
            <a:p>
              <a:pPr lvl="0">
                <a:spcBef>
                  <a:spcPts val="300"/>
                </a:spcBef>
              </a:pPr>
              <a:r>
                <a:rPr lang="en-US">
                  <a:solidFill>
                    <a:schemeClr val="tx1"/>
                  </a:solidFill>
                </a:rPr>
                <a:t>Delete existing photo to select a new one.</a:t>
              </a:r>
            </a:p>
          </p:txBody>
        </p:sp>
      </p:grpSp>
      <p:sp>
        <p:nvSpPr>
          <p:cNvPr id="2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5988163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0431" y="4060048"/>
            <a:ext cx="5257801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Body 3"/>
          <p:cNvSpPr>
            <a:spLocks noGrp="1"/>
          </p:cNvSpPr>
          <p:nvPr>
            <p:ph type="body" sz="quarter" idx="17" hasCustomPrompt="1"/>
          </p:nvPr>
        </p:nvSpPr>
        <p:spPr>
          <a:xfrm>
            <a:off x="6260431" y="1922165"/>
            <a:ext cx="5257800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Body 2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2" y="4060048"/>
            <a:ext cx="5241850" cy="142635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8345" y="1922165"/>
            <a:ext cx="5240823" cy="1426464"/>
          </a:xfrm>
          <a:noFill/>
        </p:spPr>
        <p:txBody>
          <a:bodyPr rIns="182880"/>
          <a:lstStyle>
            <a:lvl1pPr marL="219451" indent="-21945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71500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99757" y="158053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271500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757" y="3714404"/>
            <a:ext cx="5243843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2254751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X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5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917569"/>
            <a:ext cx="10820399" cy="268279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13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35774177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6639C6-D72A-4727-EF34-AFA58628290F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486C6F8B-BE1A-1794-E82E-3352D4D9CD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4340B5-0A7C-F79C-EA5E-7AAA4FA7F7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E805EA3D-EEC4-44AE-48EF-FE9D5D8B20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832F4D6-3374-D79D-CBB3-E298D2EAF8D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418589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ytheo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5019454" y="6045344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5019455" y="5470819"/>
            <a:ext cx="6486746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19455" y="4591892"/>
            <a:ext cx="6486746" cy="692497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25 pt. black. Bold. Sentence case. Bold. Sentence case.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D79867-9816-663E-4A9A-26A14532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4511399"/>
            <a:ext cx="2570268" cy="685800"/>
          </a:xfrm>
          <a:prstGeom prst="rect">
            <a:avLst/>
          </a:prstGeom>
        </p:spPr>
      </p:pic>
      <p:pic>
        <p:nvPicPr>
          <p:cNvPr id="15" name="Picture 1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86C6F8B-BE1A-1794-E82E-3352D4D9C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2"/>
            <a:ext cx="4026401" cy="3999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340B5-0A7C-F79C-EA5E-7AAA4FA7F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6020" t="9694" r="25886" b="5368"/>
          <a:stretch/>
        </p:blipFill>
        <p:spPr>
          <a:xfrm>
            <a:off x="4082801" y="663"/>
            <a:ext cx="4026400" cy="399983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805EA3D-EEC4-44AE-48EF-FE9D5D8B20C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/>
          <a:srcRect l="1130" t="31154" r="18204" b="4739"/>
          <a:stretch/>
        </p:blipFill>
        <p:spPr bwMode="auto">
          <a:xfrm>
            <a:off x="8165601" y="663"/>
            <a:ext cx="4026399" cy="39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C1DDCA-DB9E-1DBB-8F45-CB8CCB6A203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5302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mosph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6E24B-68F1-82CB-29C1-EB08DE755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6"/>
          <a:stretch/>
        </p:blipFill>
        <p:spPr>
          <a:xfrm>
            <a:off x="-1" y="0"/>
            <a:ext cx="12191999" cy="4968088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0A336-5AA6-E438-7401-5DD262AE8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974061"/>
            <a:ext cx="7162800" cy="1329595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 48 pt. white. Bold. Sentence case.</a:t>
            </a:r>
          </a:p>
        </p:txBody>
      </p:sp>
      <p:sp>
        <p:nvSpPr>
          <p:cNvPr id="6" name="Presenters">
            <a:extLst>
              <a:ext uri="{FF2B5EF4-FFF2-40B4-BE49-F238E27FC236}">
                <a16:creationId xmlns:a16="http://schemas.microsoft.com/office/drawing/2014/main" id="{C5DE7E96-B510-A634-133B-11FCBB2C9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776" y="4492807"/>
            <a:ext cx="5257799" cy="307829"/>
          </a:xfr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white. Sentence case.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B58BFE7C-D752-FE5A-5F65-483EC83FEB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800" y="6032700"/>
            <a:ext cx="1866900" cy="166199"/>
          </a:xfrm>
          <a:noFill/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Presenters">
            <a:extLst>
              <a:ext uri="{FF2B5EF4-FFF2-40B4-BE49-F238E27FC236}">
                <a16:creationId xmlns:a16="http://schemas.microsoft.com/office/drawing/2014/main" id="{7B42B0BC-BD4F-6368-6F29-30E915528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0" y="5410507"/>
            <a:ext cx="5257799" cy="443198"/>
          </a:xfrm>
          <a:noFill/>
        </p:spPr>
        <p:txBody>
          <a:bodyPr vert="horz" wrap="square" lIns="0" tIns="0" rIns="0" bIns="0" rtlCol="0">
            <a:spAutoFit/>
          </a:bodyPr>
          <a:lstStyle>
            <a:lvl1pPr>
              <a:defRPr lang="en-US" sz="1600" baseline="0" dirty="0"/>
            </a:lvl1pPr>
          </a:lstStyle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  <a:p>
            <a:pPr marR="0" lvl="0" fontAlgn="auto">
              <a:spcAft>
                <a:spcPts val="0"/>
              </a:spcAft>
              <a:buClrTx/>
              <a:tabLst/>
            </a:pPr>
            <a:r>
              <a:rPr lang="en-US"/>
              <a:t>Name, Title, Function. 16 pt. black.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9338D-9AE4-B64E-F992-F61FC71862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6776" y="5319879"/>
            <a:ext cx="2386219" cy="63669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AF9AEED-9990-C964-176C-1A4DA891707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513272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primary palette</a:t>
            </a:r>
          </a:p>
          <a:p>
            <a:pPr marL="0" lvl="1"/>
            <a:r>
              <a:rPr lang="en-US" sz="1200" dirty="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 dirty="0"/>
              <a:t>PPT tertiary palette</a:t>
            </a:r>
            <a:endParaRPr lang="en-US" sz="1200" b="1" dirty="0"/>
          </a:p>
          <a:p>
            <a:pPr marL="0" lvl="1"/>
            <a:r>
              <a:rPr lang="en-US" sz="1200" dirty="0"/>
              <a:t>Accent colors </a:t>
            </a:r>
            <a:r>
              <a:rPr lang="en-US" sz="1200" b="1" dirty="0"/>
              <a:t>only</a:t>
            </a:r>
            <a:r>
              <a:rPr lang="en-US" sz="1200" baseline="0" dirty="0"/>
              <a:t> </a:t>
            </a:r>
            <a:r>
              <a:rPr lang="en-US" sz="1200" dirty="0"/>
              <a:t>for use in charts and graphs </a:t>
            </a:r>
            <a:br>
              <a:rPr lang="en-US" sz="1200" dirty="0"/>
            </a:br>
            <a:r>
              <a:rPr lang="en-US" sz="1200" dirty="0"/>
              <a:t>with many data points.</a:t>
            </a:r>
          </a:p>
          <a:p>
            <a:pPr marL="0" lvl="1"/>
            <a:endParaRPr lang="en-US" sz="1200" dirty="0"/>
          </a:p>
          <a:p>
            <a:pPr marL="0" lvl="1"/>
            <a:r>
              <a:rPr lang="en-US" sz="1200" dirty="0"/>
              <a:t>These additional</a:t>
            </a:r>
            <a:r>
              <a:rPr lang="en-US" sz="1200" baseline="0" dirty="0"/>
              <a:t> colors should only be used in PowerPoint presentations when needed to clearly communicate a message to your audience.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dirty="0"/>
              <a:t>RTX secondary palette</a:t>
            </a:r>
          </a:p>
          <a:p>
            <a:pPr marL="0" lvl="1"/>
            <a:r>
              <a:rPr lang="en-US" sz="1200" dirty="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E51B1D8-D88B-6BDB-63A9-DE306AF9E62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4AEA4D-FE96-F1F5-2440-7C76574E812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4D308-A5FE-7A58-BD35-187C5759311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A94E0E-1168-B5D9-5868-49CAFE571E6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tags" Target="../tags/tag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pyright"/>
          <p:cNvSpPr txBox="1">
            <a:spLocks noChangeArrowheads="1"/>
          </p:cNvSpPr>
          <p:nvPr userDrawn="1"/>
        </p:nvSpPr>
        <p:spPr bwMode="auto">
          <a:xfrm>
            <a:off x="183390" y="6579155"/>
            <a:ext cx="152300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/>
            <a:r>
              <a:rPr lang="en-US" sz="600" dirty="0">
                <a:latin typeface="Arial" pitchFamily="34" charset="0"/>
                <a:cs typeface="Arial" pitchFamily="34" charset="0"/>
              </a:rPr>
              <a:t>© 2024</a:t>
            </a:r>
            <a:r>
              <a:rPr lang="en-US" sz="600" baseline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600" dirty="0"/>
              <a:t>Raytheon Company.</a:t>
            </a:r>
            <a:br>
              <a:rPr lang="en-US" sz="600" dirty="0"/>
            </a:br>
            <a:r>
              <a:rPr lang="en-US" sz="600" dirty="0"/>
              <a:t>All rights reserved.</a:t>
            </a:r>
          </a:p>
        </p:txBody>
      </p:sp>
      <p:sp>
        <p:nvSpPr>
          <p:cNvPr id="9" name="Copyright"/>
          <p:cNvSpPr txBox="1">
            <a:spLocks noChangeArrowheads="1"/>
          </p:cNvSpPr>
          <p:nvPr userDrawn="1"/>
        </p:nvSpPr>
        <p:spPr bwMode="auto">
          <a:xfrm>
            <a:off x="4963949" y="6956980"/>
            <a:ext cx="2264102" cy="92333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7E6FC70-E06D-901D-A20B-AC0AC8CC254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2" r:id="rId3"/>
    <p:sldLayoutId id="2147483703" r:id="rId4"/>
    <p:sldLayoutId id="214748370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5A325A-274D-523A-58A9-14A844BAD1C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2BB04E4-47ED-E050-23E4-C7A5C7D7FD6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 dirty="0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  <p:sldLayoutId id="2147483704" r:id="rId7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74D1CD-6FE0-0634-B3A8-7D97C43D84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5541" y="6346961"/>
            <a:ext cx="1110460" cy="29629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BC3842-B43E-7139-7436-7723D2F4870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b="0" i="0" u="none">
                <a:solidFill>
                  <a:srgbClr val="000000"/>
                </a:solidFill>
              </a:defRPr>
            </a:lvl1pPr>
          </a:lstStyle>
          <a:p>
            <a:r>
              <a:rPr lang="en-US"/>
              <a:t>RTX Corporation (Corporate) - Company Use</a:t>
            </a:r>
          </a:p>
        </p:txBody>
      </p:sp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earspace note"/>
          <p:cNvSpPr/>
          <p:nvPr userDrawn="1"/>
        </p:nvSpPr>
        <p:spPr>
          <a:xfrm flipH="1">
            <a:off x="12488965" y="5952251"/>
            <a:ext cx="2632062" cy="439897"/>
          </a:xfrm>
          <a:prstGeom prst="homePlate">
            <a:avLst/>
          </a:prstGeom>
          <a:solidFill>
            <a:srgbClr val="F2F2F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90000"/>
              </a:lnSpc>
              <a:spcBef>
                <a:spcPts val="1000"/>
              </a:spcBef>
              <a:buSzPct val="115000"/>
              <a:buFont typeface="Arial" panose="020B0604020202020204" pitchFamily="34" charset="0"/>
              <a:buNone/>
            </a:pPr>
            <a:r>
              <a:rPr lang="en-US" sz="800" b="0" baseline="0" dirty="0">
                <a:solidFill>
                  <a:schemeClr val="tx1"/>
                </a:solidFill>
              </a:rPr>
              <a:t>Text or image elements are not permitted below the copyright or takeaway bar on any slide to allow this white space for required document markings.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38041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65411"/>
            <a:ext cx="10821419" cy="422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rgbClr val="CE11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4" y="6323791"/>
            <a:ext cx="1475060" cy="3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hf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>
          <p15:clr>
            <a:srgbClr val="547EBF"/>
          </p15:clr>
        </p15:guide>
        <p15:guide id="3" pos="432">
          <p15:clr>
            <a:srgbClr val="547EBF"/>
          </p15:clr>
        </p15:guide>
        <p15:guide id="4" orient="horz" pos="3888">
          <p15:clr>
            <a:srgbClr val="547EBF"/>
          </p15:clr>
        </p15:guide>
        <p15:guide id="5" orient="horz" pos="288">
          <p15:clr>
            <a:srgbClr val="547EBF"/>
          </p15:clr>
        </p15:guide>
        <p15:guide id="6" pos="1416">
          <p15:clr>
            <a:srgbClr val="A4A3A4"/>
          </p15:clr>
        </p15:guide>
        <p15:guide id="7" pos="1608">
          <p15:clr>
            <a:srgbClr val="A4A3A4"/>
          </p15:clr>
        </p15:guide>
        <p15:guide id="8" pos="3744">
          <p15:clr>
            <a:srgbClr val="A4A3A4"/>
          </p15:clr>
        </p15:guide>
        <p15:guide id="9" pos="3936">
          <p15:clr>
            <a:srgbClr val="A4A3A4"/>
          </p15:clr>
        </p15:guide>
        <p15:guide id="10" pos="4920">
          <p15:clr>
            <a:srgbClr val="A4A3A4"/>
          </p15:clr>
        </p15:guide>
        <p15:guide id="11" pos="5088">
          <p15:clr>
            <a:srgbClr val="A4A3A4"/>
          </p15:clr>
        </p15:guide>
        <p15:guide id="12" pos="6072">
          <p15:clr>
            <a:srgbClr val="A4A3A4"/>
          </p15:clr>
        </p15:guide>
        <p15:guide id="13" pos="6264">
          <p15:clr>
            <a:srgbClr val="A4A3A4"/>
          </p15:clr>
        </p15:guide>
        <p15:guide id="14" pos="2592">
          <p15:clr>
            <a:srgbClr val="A4A3A4"/>
          </p15:clr>
        </p15:guide>
        <p15:guide id="15" pos="2760">
          <p15:clr>
            <a:srgbClr val="A4A3A4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4" Type="http://schemas.openxmlformats.org/officeDocument/2006/relationships/image" Target="../media/image23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image" Target="../media/image49.png"/><Relationship Id="rId5" Type="http://schemas.openxmlformats.org/officeDocument/2006/relationships/image" Target="../media/image23.jpeg"/><Relationship Id="rId10" Type="http://schemas.openxmlformats.org/officeDocument/2006/relationships/image" Target="../media/image53.jpeg"/><Relationship Id="rId4" Type="http://schemas.openxmlformats.org/officeDocument/2006/relationships/image" Target="../media/image46.pn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2.png"/><Relationship Id="rId1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5.png"/><Relationship Id="rId1" Type="http://schemas.openxmlformats.org/officeDocument/2006/relationships/tags" Target="../tags/tag3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69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6" Type="http://schemas.openxmlformats.org/officeDocument/2006/relationships/image" Target="../media/image95.png"/><Relationship Id="rId5" Type="http://schemas.openxmlformats.org/officeDocument/2006/relationships/image" Target="../media/image83.jpe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00.png"/><Relationship Id="rId1" Type="http://schemas.openxmlformats.org/officeDocument/2006/relationships/tags" Target="../tags/tag3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9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94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tags" Target="../tags/tag38.xml"/><Relationship Id="rId6" Type="http://schemas.openxmlformats.org/officeDocument/2006/relationships/image" Target="../media/image112.png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97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4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.xml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9.png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E1A2C3-33C4-B2CB-D63B-5181B5D7AD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6/9/2025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6F64C4-7E16-766B-090C-3BCA514E8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9455" y="5470819"/>
            <a:ext cx="6486746" cy="221599"/>
          </a:xfrm>
        </p:spPr>
        <p:txBody>
          <a:bodyPr/>
          <a:lstStyle/>
          <a:p>
            <a:r>
              <a:rPr lang="en-US" dirty="0"/>
              <a:t>Al Samuel, Pranav Prabhakaran Sudha, Kevin Bongiovanni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35A32D-713D-2071-5469-B17CAD13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55" y="4730391"/>
            <a:ext cx="6486746" cy="553998"/>
          </a:xfrm>
        </p:spPr>
        <p:txBody>
          <a:bodyPr/>
          <a:lstStyle/>
          <a:p>
            <a:r>
              <a:rPr lang="en-US" sz="2000" dirty="0"/>
              <a:t>AI/ML Subspace-Based Parameter Estimation</a:t>
            </a:r>
            <a:br>
              <a:rPr lang="en-US" sz="2000" dirty="0"/>
            </a:br>
            <a:r>
              <a:rPr lang="en-US" sz="2000" dirty="0"/>
              <a:t>MPI Workshop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7A7FC-C3E1-88C2-9730-C99933C09EF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96675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BD69B-3E13-7BD1-98E7-AF62EA7E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F52AB01F-6EE2-B45B-2BE5-FFAC8C55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</p:spPr>
            <p:txBody>
              <a:bodyPr/>
              <a:lstStyle/>
              <a:p>
                <a:r>
                  <a:rPr lang="en-US" dirty="0"/>
                  <a:t>Informs us how correlated the signal (and noise) is between any two sensors of our array.</a:t>
                </a:r>
              </a:p>
              <a:p>
                <a:endParaRPr lang="en-US" dirty="0"/>
              </a:p>
              <a:p>
                <a:r>
                  <a:rPr lang="en-US" b="1" dirty="0"/>
                  <a:t>Properties</a:t>
                </a:r>
              </a:p>
              <a:p>
                <a:pPr lvl="1"/>
                <a:r>
                  <a:rPr lang="en-US" dirty="0"/>
                  <a:t>Square matrix of dim: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Hermitian matrix</a:t>
                </a:r>
              </a:p>
              <a:p>
                <a:pPr lvl="1"/>
                <a:r>
                  <a:rPr lang="en-US" dirty="0"/>
                  <a:t>Diagonal elements are real, representing powers</a:t>
                </a:r>
              </a:p>
              <a:p>
                <a:pPr lvl="1"/>
                <a:r>
                  <a:rPr lang="en-US" dirty="0"/>
                  <a:t>Rank = #Independent Signals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practice, we use multiple snapshots of array data to form a Estimated (Sample) Correlation Matrix.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880CE6C6-67C9-CC4B-8EFD-CC93257AC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47880"/>
                <a:ext cx="4063649" cy="4740475"/>
              </a:xfrm>
              <a:blipFill>
                <a:blip r:embed="rId4"/>
                <a:stretch>
                  <a:fillRect l="-3148" t="-1671" b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058A7163-4593-98B1-3406-DD9922E79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Spatial Correlation Matrices are Important for Array Signal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A08F9-1FC6-D7C9-DFF2-F2259998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C85B63E-0666-DFA1-1AF1-9C23B70D2E65}"/>
              </a:ext>
            </a:extLst>
          </p:cNvPr>
          <p:cNvGrpSpPr/>
          <p:nvPr/>
        </p:nvGrpSpPr>
        <p:grpSpPr>
          <a:xfrm>
            <a:off x="4799925" y="2465396"/>
            <a:ext cx="3777919" cy="2871810"/>
            <a:chOff x="5371863" y="2349729"/>
            <a:chExt cx="3777919" cy="28718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A1FFCB-DA43-2C25-7EF2-39BECF32FE42}"/>
                </a:ext>
              </a:extLst>
            </p:cNvPr>
            <p:cNvSpPr/>
            <p:nvPr/>
          </p:nvSpPr>
          <p:spPr>
            <a:xfrm>
              <a:off x="5737099" y="2349729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2A791A-069C-6149-AD26-C89B7F35B65C}"/>
                </a:ext>
              </a:extLst>
            </p:cNvPr>
            <p:cNvGrpSpPr/>
            <p:nvPr/>
          </p:nvGrpSpPr>
          <p:grpSpPr>
            <a:xfrm>
              <a:off x="5371863" y="2830922"/>
              <a:ext cx="3777919" cy="1478578"/>
              <a:chOff x="5380403" y="2712465"/>
              <a:chExt cx="3777919" cy="1478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1400" dirty="0"/>
                      <a:t>}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5702288-E934-DA9A-5841-60E22A1530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6783" y="2712465"/>
                    <a:ext cx="961930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29" t="-25000" r="-10759" b="-47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/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𝑨𝒔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E1A67E9-BE02-DACE-0922-88276C08C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4425" y="3017241"/>
                    <a:ext cx="2815170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𝑨𝒔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oMath>
                      </m:oMathPara>
                    </a14:m>
                    <a:endParaRPr lang="en-US" sz="1400" i="1" dirty="0">
                      <a:latin typeface="Cambria Math" panose="02040503050406030204" pitchFamily="18" charset="0"/>
                    </a:endParaRPr>
                  </a:p>
                  <a:p>
                    <a:r>
                      <a:rPr lang="en-US" sz="1400" b="0" dirty="0"/>
                      <a:t>                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E455B44-2ADD-C470-81D0-6FB2AE1A80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403" y="3365024"/>
                    <a:ext cx="3777919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912F754-D110-0577-AB66-93B3E19C1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478" y="3975599"/>
                    <a:ext cx="1544286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5ADAA-60E5-D22A-F0D0-0E846A0067DE}"/>
                </a:ext>
              </a:extLst>
            </p:cNvPr>
            <p:cNvSpPr txBox="1"/>
            <p:nvPr/>
          </p:nvSpPr>
          <p:spPr>
            <a:xfrm>
              <a:off x="5737099" y="2349730"/>
              <a:ext cx="2001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 Correlation Matrix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500C28-71D2-B529-397A-6F5AFC6C3FB0}"/>
              </a:ext>
            </a:extLst>
          </p:cNvPr>
          <p:cNvGrpSpPr/>
          <p:nvPr/>
        </p:nvGrpSpPr>
        <p:grpSpPr>
          <a:xfrm>
            <a:off x="8458752" y="2465396"/>
            <a:ext cx="3047448" cy="2871810"/>
            <a:chOff x="8942936" y="2349730"/>
            <a:chExt cx="3047448" cy="28718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F8A12-C6C4-0A02-B254-006C9575BCC9}"/>
                </a:ext>
              </a:extLst>
            </p:cNvPr>
            <p:cNvSpPr/>
            <p:nvPr/>
          </p:nvSpPr>
          <p:spPr>
            <a:xfrm>
              <a:off x="8942936" y="2349730"/>
              <a:ext cx="3047448" cy="28718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/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78FA09-7AFB-56FA-A1E9-A5D7A2838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637" y="2639487"/>
                  <a:ext cx="1264129" cy="606000"/>
                </a:xfrm>
                <a:prstGeom prst="rect">
                  <a:avLst/>
                </a:prstGeom>
                <a:blipFill>
                  <a:blip r:embed="rId11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1FDC0-8CC2-EEEE-B9BC-BB5442A4B7C6}"/>
                </a:ext>
              </a:extLst>
            </p:cNvPr>
            <p:cNvSpPr txBox="1"/>
            <p:nvPr/>
          </p:nvSpPr>
          <p:spPr>
            <a:xfrm>
              <a:off x="8942936" y="2349731"/>
              <a:ext cx="2415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Estimated Correlation Matrix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/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are K independent array output observations, or </a:t>
                  </a:r>
                  <a:r>
                    <a:rPr lang="en-US" sz="1400" u="sng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snapshots</a:t>
                  </a:r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  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08F29-B3CB-BE5E-72A5-7B0266BFA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3548404"/>
                  <a:ext cx="2824979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648" t="-3488" r="-540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/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approaches </a:t>
                  </a:r>
                  <a14:m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the true correlation matrix, as K increases.  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76BAA-2A46-AE26-8074-39FF0E541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690" y="4124732"/>
                  <a:ext cx="2824979" cy="529056"/>
                </a:xfrm>
                <a:prstGeom prst="rect">
                  <a:avLst/>
                </a:prstGeom>
                <a:blipFill>
                  <a:blip r:embed="rId13"/>
                  <a:stretch>
                    <a:fillRect l="-648" t="-2326" r="-216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5F079EF0-2089-9E29-B2B2-0AC3410452AF}"/>
              </a:ext>
            </a:extLst>
          </p:cNvPr>
          <p:cNvGrpSpPr/>
          <p:nvPr/>
        </p:nvGrpSpPr>
        <p:grpSpPr>
          <a:xfrm>
            <a:off x="5154913" y="1220404"/>
            <a:ext cx="6360430" cy="1093534"/>
            <a:chOff x="5154913" y="1313502"/>
            <a:chExt cx="6360430" cy="109353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33AE1CFC-BAEB-FCD1-D156-AD90C17CEC71}"/>
                </a:ext>
              </a:extLst>
            </p:cNvPr>
            <p:cNvSpPr/>
            <p:nvPr/>
          </p:nvSpPr>
          <p:spPr>
            <a:xfrm>
              <a:off x="5154913" y="1313502"/>
              <a:ext cx="6360430" cy="109353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/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=(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𝑨𝒔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8C26FAF0-3B8A-D95F-DB3C-FA80FA11E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29" y="1713443"/>
                  <a:ext cx="4255198" cy="606000"/>
                </a:xfrm>
                <a:prstGeom prst="rect">
                  <a:avLst/>
                </a:prstGeom>
                <a:blipFill>
                  <a:blip r:embed="rId14"/>
                  <a:stretch>
                    <a:fillRect b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96A519F5-51F4-8086-EEEB-E7036CE6CDC8}"/>
                </a:ext>
              </a:extLst>
            </p:cNvPr>
            <p:cNvSpPr txBox="1"/>
            <p:nvPr/>
          </p:nvSpPr>
          <p:spPr>
            <a:xfrm>
              <a:off x="5188385" y="1328262"/>
              <a:ext cx="3311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Consider a sample of the array output as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/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𝒔𝒔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5FE4AC9C-CA00-CC6B-6188-49A34DA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13" y="4556566"/>
                <a:ext cx="2932518" cy="307777"/>
              </a:xfrm>
              <a:prstGeom prst="rect">
                <a:avLst/>
              </a:prstGeom>
              <a:blipFill>
                <a:blip r:embed="rId15"/>
                <a:stretch>
                  <a:fillRect l="-624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8605C7D-4B0F-3635-0D27-0F9565752F5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65212-ECBB-9780-48B3-E8F1F7A8E673}"/>
              </a:ext>
            </a:extLst>
          </p:cNvPr>
          <p:cNvSpPr txBox="1"/>
          <p:nvPr/>
        </p:nvSpPr>
        <p:spPr>
          <a:xfrm>
            <a:off x="7649299" y="489625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Ergodicity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0BCB43-EE60-7FEC-CFC6-3D1BD6CE0EF1}"/>
              </a:ext>
            </a:extLst>
          </p:cNvPr>
          <p:cNvCxnSpPr>
            <a:cxnSpLocks/>
          </p:cNvCxnSpPr>
          <p:nvPr/>
        </p:nvCxnSpPr>
        <p:spPr>
          <a:xfrm>
            <a:off x="8847063" y="5078186"/>
            <a:ext cx="113669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1A5833-0E08-CB11-19C7-F6697E39558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31429" y="5080917"/>
            <a:ext cx="111787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1ED1-F284-3E52-2676-C23B10B8C40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3280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E164-B82A-5BD0-0575-AD18CD45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A0E26096-1D51-7A4C-31F9-4849B5B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Arrival Estimation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C487E552-504D-BC67-2B08-22BE9E469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Methods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7A741-9278-5DE3-6DA5-E8B446B1A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11835-0CDA-6058-519A-3B88F81103D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9700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F817-BA59-AC2C-CCB1-78C4A877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47B55064-9377-B522-C0F3-6A468229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 Estimation: Importance and Practical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</p:spPr>
            <p:txBody>
              <a:bodyPr/>
              <a:lstStyle/>
              <a:p>
                <a:r>
                  <a:rPr lang="en-US" sz="1400" b="1" u="sng" dirty="0"/>
                  <a:t>Goal</a:t>
                </a:r>
              </a:p>
              <a:p>
                <a:pPr lvl="1"/>
                <a:r>
                  <a:rPr lang="en-US" sz="1400" dirty="0"/>
                  <a:t>Using the data received at the antenna array, estimate the angle of arrival of M signals  </a:t>
                </a:r>
              </a:p>
              <a:p>
                <a:pPr lvl="1"/>
                <a:r>
                  <a:rPr lang="en-US" sz="1400" dirty="0"/>
                  <a:t>Parameter that were estimating is</a:t>
                </a: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  <a:p>
                <a:r>
                  <a:rPr lang="en-US" sz="1400" b="1" u="sng" dirty="0"/>
                  <a:t>Methods</a:t>
                </a:r>
              </a:p>
              <a:p>
                <a:pPr lvl="1"/>
                <a:r>
                  <a:rPr lang="en-US" sz="1400" dirty="0"/>
                  <a:t>Beamforming</a:t>
                </a:r>
              </a:p>
              <a:p>
                <a:pPr lvl="1"/>
                <a:r>
                  <a:rPr lang="en-US" sz="1400" dirty="0"/>
                  <a:t>Subspace-based </a:t>
                </a:r>
              </a:p>
              <a:p>
                <a:pPr lvl="1"/>
                <a:r>
                  <a:rPr lang="en-US" sz="1400" dirty="0"/>
                  <a:t>Stochastic/Deterministic ML</a:t>
                </a:r>
              </a:p>
              <a:p>
                <a:pPr lvl="1"/>
                <a:r>
                  <a:rPr lang="en-US" sz="1400" dirty="0"/>
                  <a:t>Others</a:t>
                </a:r>
              </a:p>
              <a:p>
                <a:r>
                  <a:rPr lang="en-US" sz="1400" b="1" u="sng" dirty="0"/>
                  <a:t>Challenges</a:t>
                </a:r>
              </a:p>
              <a:p>
                <a:pPr lvl="1"/>
                <a:r>
                  <a:rPr lang="en-US" sz="1400" dirty="0"/>
                  <a:t>Unknown number of signals impinging on the array of unknown amplitude and mutual correlation</a:t>
                </a:r>
              </a:p>
              <a:p>
                <a:pPr lvl="1"/>
                <a:r>
                  <a:rPr lang="en-US" sz="1400" dirty="0"/>
                  <a:t>Signals are corrupted by noise</a:t>
                </a:r>
              </a:p>
              <a:p>
                <a:pPr lvl="1"/>
                <a:r>
                  <a:rPr lang="en-US" sz="1400" dirty="0"/>
                  <a:t>Generally assumed M &lt; N (number of sensors) but not always true.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CF5D22C4-AC39-063C-4C0D-322574CBC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4944" y="1017861"/>
                <a:ext cx="3983736" cy="4419600"/>
              </a:xfrm>
              <a:blipFill>
                <a:blip r:embed="rId4"/>
                <a:stretch>
                  <a:fillRect l="-2446" t="-1241" b="-10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6877D9F-80C8-CCB9-4CDF-95E7E7553A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DoA Estimation is Used Across Numerous Domains, Several Approaches to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4E54E-7D7F-6260-BC25-D9B2762F9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63BF00-8C19-B49B-3DE8-88DC773E1A0B}"/>
              </a:ext>
            </a:extLst>
          </p:cNvPr>
          <p:cNvGrpSpPr/>
          <p:nvPr/>
        </p:nvGrpSpPr>
        <p:grpSpPr>
          <a:xfrm>
            <a:off x="4421720" y="1103020"/>
            <a:ext cx="7290220" cy="4334441"/>
            <a:chOff x="4482680" y="816657"/>
            <a:chExt cx="7290220" cy="43344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7A5CB3-2A42-CBBA-AD27-03F8D89EF3F8}"/>
                </a:ext>
              </a:extLst>
            </p:cNvPr>
            <p:cNvSpPr/>
            <p:nvPr/>
          </p:nvSpPr>
          <p:spPr>
            <a:xfrm>
              <a:off x="4482680" y="1134176"/>
              <a:ext cx="7290220" cy="4016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44857-8C2E-303F-E2EF-93E5C1E5D7A7}"/>
                </a:ext>
              </a:extLst>
            </p:cNvPr>
            <p:cNvSpPr txBox="1"/>
            <p:nvPr/>
          </p:nvSpPr>
          <p:spPr>
            <a:xfrm>
              <a:off x="4900452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Radar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B484C5-65AC-2655-0463-5B22936B2D2D}"/>
                </a:ext>
              </a:extLst>
            </p:cNvPr>
            <p:cNvGrpSpPr/>
            <p:nvPr/>
          </p:nvGrpSpPr>
          <p:grpSpPr>
            <a:xfrm>
              <a:off x="9430313" y="1810829"/>
              <a:ext cx="2274616" cy="1061911"/>
              <a:chOff x="4419600" y="2190750"/>
              <a:chExt cx="5715000" cy="247650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BE6ECD3-73CE-0843-F434-D1715AE1E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190750"/>
                <a:ext cx="5715000" cy="24765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608D02-FCEC-9FD7-1B27-66167DD2617A}"/>
                  </a:ext>
                </a:extLst>
              </p:cNvPr>
              <p:cNvSpPr/>
              <p:nvPr/>
            </p:nvSpPr>
            <p:spPr>
              <a:xfrm>
                <a:off x="5600700" y="4290061"/>
                <a:ext cx="3375660" cy="3771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75B472-8A98-0C88-8065-5D071DA7B74B}"/>
                </a:ext>
              </a:extLst>
            </p:cNvPr>
            <p:cNvSpPr txBox="1"/>
            <p:nvPr/>
          </p:nvSpPr>
          <p:spPr>
            <a:xfrm>
              <a:off x="9565372" y="1220404"/>
              <a:ext cx="2080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Wireless Communications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61AA83-BE89-A32B-5992-D311574EBE3B}"/>
                </a:ext>
              </a:extLst>
            </p:cNvPr>
            <p:cNvSpPr/>
            <p:nvPr/>
          </p:nvSpPr>
          <p:spPr>
            <a:xfrm>
              <a:off x="4617720" y="1307184"/>
              <a:ext cx="2506979" cy="170271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utoShape 6">
              <a:extLst>
                <a:ext uri="{FF2B5EF4-FFF2-40B4-BE49-F238E27FC236}">
                  <a16:creationId xmlns:a16="http://schemas.microsoft.com/office/drawing/2014/main" id="{74EE16C4-FCDE-FE7A-6358-076D3AFB1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629044-2B67-147D-D875-D8AB12F4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47" t="3783" r="2377" b="11510"/>
            <a:stretch/>
          </p:blipFill>
          <p:spPr>
            <a:xfrm>
              <a:off x="7252985" y="3505738"/>
              <a:ext cx="2003161" cy="14175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4B3A1-13B7-87A1-52A2-7AE873F2C6B8}"/>
                </a:ext>
              </a:extLst>
            </p:cNvPr>
            <p:cNvSpPr txBox="1"/>
            <p:nvPr/>
          </p:nvSpPr>
          <p:spPr>
            <a:xfrm>
              <a:off x="7252985" y="3126579"/>
              <a:ext cx="209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Navigation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24FAD53-9B0B-2CE2-37B3-967E09F701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2"/>
            <a:stretch/>
          </p:blipFill>
          <p:spPr bwMode="auto">
            <a:xfrm>
              <a:off x="4755945" y="3484225"/>
              <a:ext cx="2258620" cy="15135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EBCE48-1025-4FFC-80B4-187DA0D5FE20}"/>
                </a:ext>
              </a:extLst>
            </p:cNvPr>
            <p:cNvSpPr txBox="1"/>
            <p:nvPr/>
          </p:nvSpPr>
          <p:spPr>
            <a:xfrm>
              <a:off x="4875960" y="31304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Radio Astronomy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E48360-4B27-947E-FC3A-DE8007B1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6545" b="6761"/>
            <a:stretch/>
          </p:blipFill>
          <p:spPr>
            <a:xfrm>
              <a:off x="9438693" y="3484225"/>
              <a:ext cx="2206939" cy="1331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03474-3373-E96C-7E79-B27F232FCAE5}"/>
                </a:ext>
              </a:extLst>
            </p:cNvPr>
            <p:cNvSpPr txBox="1"/>
            <p:nvPr/>
          </p:nvSpPr>
          <p:spPr>
            <a:xfrm>
              <a:off x="9527491" y="3155535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Seismology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ECB50B-0DA3-111A-AEDF-F4DCA82CD97C}"/>
                </a:ext>
              </a:extLst>
            </p:cNvPr>
            <p:cNvGrpSpPr/>
            <p:nvPr/>
          </p:nvGrpSpPr>
          <p:grpSpPr>
            <a:xfrm>
              <a:off x="4757980" y="1706902"/>
              <a:ext cx="2256585" cy="1188953"/>
              <a:chOff x="4757980" y="1706902"/>
              <a:chExt cx="2256585" cy="118895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1EC2704-042F-15D8-C3D9-8FB88D3CF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7980" y="1706902"/>
                <a:ext cx="2256585" cy="1188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EF14335-0273-7C90-FA41-3BF4844613AC}"/>
                  </a:ext>
                </a:extLst>
              </p:cNvPr>
              <p:cNvSpPr/>
              <p:nvPr/>
            </p:nvSpPr>
            <p:spPr>
              <a:xfrm>
                <a:off x="6288405" y="2674620"/>
                <a:ext cx="541020" cy="198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4DB02D6-811A-201F-B38B-67858C19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90" y="1660783"/>
              <a:ext cx="2105549" cy="1243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089624-545E-FED8-E39B-4FF3371A6E44}"/>
                </a:ext>
              </a:extLst>
            </p:cNvPr>
            <p:cNvSpPr txBox="1"/>
            <p:nvPr/>
          </p:nvSpPr>
          <p:spPr>
            <a:xfrm>
              <a:off x="7238745" y="1330163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Sonar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AB222BD9-986A-38C9-96BD-669FD039462E}"/>
                </a:ext>
              </a:extLst>
            </p:cNvPr>
            <p:cNvSpPr txBox="1"/>
            <p:nvPr/>
          </p:nvSpPr>
          <p:spPr>
            <a:xfrm>
              <a:off x="5666606" y="816657"/>
              <a:ext cx="5263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Applications of Direction Finding in Various Domains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58818-C1D0-898B-5884-8A28C3553EF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2597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F565-DACB-811C-6F74-DD9E369D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D2B30D4-5F7D-AEBD-E308-80873D39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Beamforming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C1DDE3D-B2BA-5236-221A-76D65B0A2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866593"/>
            <a:ext cx="3758184" cy="472276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Theory</a:t>
            </a:r>
          </a:p>
          <a:p>
            <a:r>
              <a:rPr lang="en-US" sz="1400" dirty="0"/>
              <a:t>Beamforming is an operation that creates a spatial filter; it filters out signals from all directions except the desired one.</a:t>
            </a:r>
          </a:p>
          <a:p>
            <a:r>
              <a:rPr lang="en-US" sz="1400" dirty="0"/>
              <a:t>Used to </a:t>
            </a:r>
          </a:p>
          <a:p>
            <a:pPr lvl="1"/>
            <a:r>
              <a:rPr lang="en-US" sz="1400" dirty="0"/>
              <a:t>Increase SNR of desired signals</a:t>
            </a:r>
          </a:p>
          <a:p>
            <a:pPr lvl="1"/>
            <a:r>
              <a:rPr lang="en-US" sz="1400" dirty="0"/>
              <a:t>Null out interferers</a:t>
            </a:r>
          </a:p>
          <a:p>
            <a:pPr lvl="1"/>
            <a:r>
              <a:rPr lang="en-US" sz="1400" dirty="0"/>
              <a:t>Shape beam patterns</a:t>
            </a:r>
          </a:p>
          <a:p>
            <a:pPr lvl="1"/>
            <a:r>
              <a:rPr lang="en-US" sz="1400" dirty="0"/>
              <a:t>Basic DoA Estimation</a:t>
            </a:r>
          </a:p>
          <a:p>
            <a:r>
              <a:rPr lang="en-US" sz="1400" dirty="0"/>
              <a:t>Involves choosing weight </a:t>
            </a:r>
            <a:r>
              <a:rPr lang="en-US" sz="1400" dirty="0" err="1"/>
              <a:t>vector,</a:t>
            </a:r>
            <a:r>
              <a:rPr lang="en-US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US" sz="1400" dirty="0"/>
              <a:t>that maximize array gain in intended direction.</a:t>
            </a:r>
          </a:p>
          <a:p>
            <a:r>
              <a:rPr lang="en-US" sz="1400" dirty="0"/>
              <a:t>DoA Estimation is performed by applying chosen weight vector to array data for all </a:t>
            </a:r>
            <a:r>
              <a:rPr lang="en-US" sz="1400" dirty="0" err="1"/>
              <a:t>DoAs</a:t>
            </a:r>
            <a:r>
              <a:rPr lang="en-US" sz="1400" dirty="0"/>
              <a:t> of interest.</a:t>
            </a:r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Resolution is tied to beamwidth of antenna. Can't resolve multiple sources within beamwidth. </a:t>
            </a:r>
          </a:p>
          <a:p>
            <a:r>
              <a:rPr lang="en-US" sz="1400" dirty="0"/>
              <a:t>Doesn’t work well when noise is high.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9115A10-57D7-5CE1-EDCE-68B28E7014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Simple Approach to DoA Estimation, Poor Resolution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24DC0-F029-3809-214B-1DD96132A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69D77F-CDBA-BA71-2DD1-F5E5856D500E}"/>
              </a:ext>
            </a:extLst>
          </p:cNvPr>
          <p:cNvSpPr/>
          <p:nvPr/>
        </p:nvSpPr>
        <p:spPr>
          <a:xfrm>
            <a:off x="4392992" y="1143000"/>
            <a:ext cx="2970976" cy="2907185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A57BA-F95C-EAC0-94BF-827A81732E71}"/>
              </a:ext>
            </a:extLst>
          </p:cNvPr>
          <p:cNvSpPr txBox="1"/>
          <p:nvPr/>
        </p:nvSpPr>
        <p:spPr>
          <a:xfrm>
            <a:off x="4392992" y="1143000"/>
            <a:ext cx="255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Determining Weight Vector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337DCB-1B13-D1E0-0895-F67A4B968D38}"/>
              </a:ext>
            </a:extLst>
          </p:cNvPr>
          <p:cNvSpPr/>
          <p:nvPr/>
        </p:nvSpPr>
        <p:spPr>
          <a:xfrm>
            <a:off x="7470886" y="379453"/>
            <a:ext cx="4100134" cy="540105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1B86C-0DCE-F6BA-931F-A0FC8F17BE65}"/>
              </a:ext>
            </a:extLst>
          </p:cNvPr>
          <p:cNvSpPr txBox="1"/>
          <p:nvPr/>
        </p:nvSpPr>
        <p:spPr>
          <a:xfrm>
            <a:off x="7470886" y="437327"/>
            <a:ext cx="413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Beamforming for DoA 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7A8EB-4CF4-921C-FCA4-260F6FAB9E56}"/>
              </a:ext>
            </a:extLst>
          </p:cNvPr>
          <p:cNvSpPr txBox="1"/>
          <p:nvPr/>
        </p:nvSpPr>
        <p:spPr>
          <a:xfrm>
            <a:off x="4392992" y="1523959"/>
            <a:ext cx="2970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We need the weight vector 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Adjust the phases of the array data so that the signal constructively adds up in a desired direction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Have a magnitude of 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The steering vector satisfies these conditions!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/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∙1∙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400" dirty="0"/>
                        <m:t> 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D7BD8-ECBA-2726-645B-6969715C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92" y="3136024"/>
                <a:ext cx="3077894" cy="914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/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Scan through all </a:t>
                </a:r>
                <a:r>
                  <a:rPr lang="en-US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the conventional beamformer to determine weights,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 weight to array data,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is the magnitude of the beamformed signal at the DoA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7D4ABA-FAA5-06C2-8BA5-145032F4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576" y="858789"/>
                <a:ext cx="3885869" cy="1569660"/>
              </a:xfrm>
              <a:prstGeom prst="rect">
                <a:avLst/>
              </a:prstGeom>
              <a:blipFill>
                <a:blip r:embed="rId5"/>
                <a:stretch>
                  <a:fillRect t="-389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DE7D0DB-8273-8291-F753-1BE109AE4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03" b="979"/>
          <a:stretch/>
        </p:blipFill>
        <p:spPr>
          <a:xfrm>
            <a:off x="7888598" y="2796539"/>
            <a:ext cx="3269941" cy="1240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00ED2-49C3-5341-B482-5FBADB3BD6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540" b="-1"/>
          <a:stretch/>
        </p:blipFill>
        <p:spPr>
          <a:xfrm>
            <a:off x="7888598" y="4446270"/>
            <a:ext cx="3337158" cy="12108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A220FA-95FA-27E1-00D0-3FA42A18220C}"/>
              </a:ext>
            </a:extLst>
          </p:cNvPr>
          <p:cNvSpPr txBox="1"/>
          <p:nvPr/>
        </p:nvSpPr>
        <p:spPr>
          <a:xfrm>
            <a:off x="8037650" y="2516703"/>
            <a:ext cx="3208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Well-Separated Sources*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6622D-87D7-4E64-25DA-27488F806F13}"/>
              </a:ext>
            </a:extLst>
          </p:cNvPr>
          <p:cNvSpPr txBox="1"/>
          <p:nvPr/>
        </p:nvSpPr>
        <p:spPr>
          <a:xfrm>
            <a:off x="7949709" y="4169271"/>
            <a:ext cx="338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Beamformer for Two Closely-Separated Sources*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6DB2B0-F43E-8C23-3B5A-E11A09CD0497}"/>
              </a:ext>
            </a:extLst>
          </p:cNvPr>
          <p:cNvSpPr txBox="1"/>
          <p:nvPr/>
        </p:nvSpPr>
        <p:spPr>
          <a:xfrm>
            <a:off x="9224490" y="2814112"/>
            <a:ext cx="961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Sources are Resolvable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89A503-5DBE-BFF7-78E4-DD5AAC28BB9C}"/>
              </a:ext>
            </a:extLst>
          </p:cNvPr>
          <p:cNvSpPr txBox="1"/>
          <p:nvPr/>
        </p:nvSpPr>
        <p:spPr>
          <a:xfrm>
            <a:off x="8555793" y="4814362"/>
            <a:ext cx="1149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Sources are Unresolvable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7958E-4E41-4C0A-0CDA-211B498A2543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8339A-4214-7440-CD8A-B6F278057636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5542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3A17-E8BF-E132-1237-8D8CA818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9CB85A9C-71A5-8A67-6D5A-EC1135C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MVDR: Minimum Variance </a:t>
            </a:r>
            <a:r>
              <a:rPr lang="en-US" dirty="0" err="1"/>
              <a:t>Distortionless</a:t>
            </a:r>
            <a:r>
              <a:rPr lang="en-US" dirty="0"/>
              <a:t> Response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E9ECA012-883D-71C1-4BF4-B25071339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48" y="1002670"/>
            <a:ext cx="3423867" cy="3227867"/>
          </a:xfrm>
        </p:spPr>
        <p:txBody>
          <a:bodyPr/>
          <a:lstStyle/>
          <a:p>
            <a:r>
              <a:rPr lang="en-US" sz="1400" dirty="0"/>
              <a:t>Also known as the Capon DoA Estimator</a:t>
            </a:r>
          </a:p>
          <a:p>
            <a:r>
              <a:rPr lang="en-US" sz="1400" dirty="0"/>
              <a:t>Can be used for both beamforming and DoA</a:t>
            </a:r>
          </a:p>
          <a:p>
            <a:r>
              <a:rPr lang="en-US" sz="1400" dirty="0"/>
              <a:t>Scans an MVDR beam over the angular region of interest</a:t>
            </a:r>
          </a:p>
          <a:p>
            <a:pPr lvl="1"/>
            <a:r>
              <a:rPr lang="en-US" sz="1400" dirty="0"/>
              <a:t>A form of adaptive beamforming</a:t>
            </a:r>
          </a:p>
          <a:p>
            <a:r>
              <a:rPr lang="en-US" sz="1400" dirty="0"/>
              <a:t>Can resolve sources more closely than a conventional beamformer</a:t>
            </a:r>
          </a:p>
          <a:p>
            <a:pPr lvl="1"/>
            <a:r>
              <a:rPr lang="en-US" sz="1400" dirty="0"/>
              <a:t>Example of </a:t>
            </a:r>
            <a:r>
              <a:rPr lang="en-US" sz="1400" dirty="0" err="1"/>
              <a:t>Superresolution</a:t>
            </a:r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Limitations</a:t>
            </a:r>
          </a:p>
          <a:p>
            <a:r>
              <a:rPr lang="en-US" sz="1400" dirty="0"/>
              <a:t>Very sensitive to sensor errors </a:t>
            </a:r>
          </a:p>
          <a:p>
            <a:r>
              <a:rPr lang="en-US" sz="1400" dirty="0"/>
              <a:t>Has a lower spatial resolution than MUSIC</a:t>
            </a:r>
          </a:p>
          <a:p>
            <a:pPr lvl="1"/>
            <a:endParaRPr lang="en-US" sz="14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52E210-D908-4026-570E-A32FD7DB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Adaptive Beamformer With Improved Resolution Compared to Conventional Beamforming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AEEDE-6D88-BC62-567A-DE47C3B3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3B47EE-1C30-26D7-5F78-FCCD6FE424C9}"/>
              </a:ext>
            </a:extLst>
          </p:cNvPr>
          <p:cNvSpPr/>
          <p:nvPr/>
        </p:nvSpPr>
        <p:spPr>
          <a:xfrm>
            <a:off x="4206396" y="890015"/>
            <a:ext cx="2970976" cy="48904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2B1BA-2461-CA48-9852-F31589D1420C}"/>
              </a:ext>
            </a:extLst>
          </p:cNvPr>
          <p:cNvSpPr/>
          <p:nvPr/>
        </p:nvSpPr>
        <p:spPr>
          <a:xfrm>
            <a:off x="7470886" y="890015"/>
            <a:ext cx="4100134" cy="489049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82377-019D-144B-9177-7E74690ECBCF}"/>
              </a:ext>
            </a:extLst>
          </p:cNvPr>
          <p:cNvSpPr txBox="1"/>
          <p:nvPr/>
        </p:nvSpPr>
        <p:spPr>
          <a:xfrm>
            <a:off x="4206396" y="835957"/>
            <a:ext cx="276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Determining MVDR Beamformer Weight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/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E4BAA3-83BA-13B1-DE8D-AE1FBE91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08" y="1337334"/>
                <a:ext cx="730969" cy="215444"/>
              </a:xfrm>
              <a:prstGeom prst="rect">
                <a:avLst/>
              </a:prstGeom>
              <a:blipFill>
                <a:blip r:embed="rId4"/>
                <a:stretch>
                  <a:fillRect l="-5000" r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/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D6F8B-53F7-D2F0-9E88-EE58A106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11" y="1806132"/>
                <a:ext cx="1265667" cy="215444"/>
              </a:xfrm>
              <a:prstGeom prst="rect">
                <a:avLst/>
              </a:prstGeom>
              <a:blipFill>
                <a:blip r:embed="rId5"/>
                <a:stretch>
                  <a:fillRect l="-481" r="-144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/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𝒂𝒔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A8018-F4C6-8C55-224C-9B6F2328B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97" y="1508373"/>
                <a:ext cx="204216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5AF64268-F6DB-F421-C8CA-8D97A94A4FE2}"/>
              </a:ext>
            </a:extLst>
          </p:cNvPr>
          <p:cNvSpPr/>
          <p:nvPr/>
        </p:nvSpPr>
        <p:spPr>
          <a:xfrm rot="16200000">
            <a:off x="4937354" y="1933164"/>
            <a:ext cx="166670" cy="34259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0CD89-434D-6E94-5DA7-C3622F4D4319}"/>
              </a:ext>
            </a:extLst>
          </p:cNvPr>
          <p:cNvSpPr txBox="1"/>
          <p:nvPr/>
        </p:nvSpPr>
        <p:spPr>
          <a:xfrm>
            <a:off x="4643253" y="2174065"/>
            <a:ext cx="767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Gain = 1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F18C5A8-4195-1A93-9424-512E331159C6}"/>
              </a:ext>
            </a:extLst>
          </p:cNvPr>
          <p:cNvSpPr/>
          <p:nvPr/>
        </p:nvSpPr>
        <p:spPr>
          <a:xfrm rot="16200000">
            <a:off x="5515939" y="1902886"/>
            <a:ext cx="140017" cy="40234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76FDB-FEC6-A878-65D7-D4835C438086}"/>
              </a:ext>
            </a:extLst>
          </p:cNvPr>
          <p:cNvSpPr txBox="1"/>
          <p:nvPr/>
        </p:nvSpPr>
        <p:spPr>
          <a:xfrm>
            <a:off x="5273408" y="2174065"/>
            <a:ext cx="1836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3666A"/>
                </a:solidFill>
              </a:rPr>
              <a:t>Minimize Variance Or Expected Value of Power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/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}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8B9318-EC90-7F25-C8FC-FAE835BB1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68" y="2573087"/>
                <a:ext cx="809068" cy="215444"/>
              </a:xfrm>
              <a:prstGeom prst="rect">
                <a:avLst/>
              </a:prstGeom>
              <a:blipFill>
                <a:blip r:embed="rId7"/>
                <a:stretch>
                  <a:fillRect l="-7519" t="-25714" r="-1278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/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572B23-1019-7F22-DFB6-68594D95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25" y="2872585"/>
                <a:ext cx="1222899" cy="215444"/>
              </a:xfrm>
              <a:prstGeom prst="rect">
                <a:avLst/>
              </a:prstGeom>
              <a:blipFill>
                <a:blip r:embed="rId8"/>
                <a:stretch>
                  <a:fillRect l="-498" r="-149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/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E4B3DF-0290-04D3-E904-608E2541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64" y="3128749"/>
                <a:ext cx="929742" cy="215444"/>
              </a:xfrm>
              <a:prstGeom prst="rect">
                <a:avLst/>
              </a:prstGeom>
              <a:blipFill>
                <a:blip r:embed="rId9"/>
                <a:stretch>
                  <a:fillRect l="-1316" r="-19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8" name="TextBox 447">
            <a:extLst>
              <a:ext uri="{FF2B5EF4-FFF2-40B4-BE49-F238E27FC236}">
                <a16:creationId xmlns:a16="http://schemas.microsoft.com/office/drawing/2014/main" id="{278E4FF2-EB68-4E91-5EB4-A2105D559560}"/>
              </a:ext>
            </a:extLst>
          </p:cNvPr>
          <p:cNvSpPr txBox="1"/>
          <p:nvPr/>
        </p:nvSpPr>
        <p:spPr>
          <a:xfrm>
            <a:off x="5241064" y="3322649"/>
            <a:ext cx="1836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Noise Correlation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/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EE50375-CAE7-6725-03C0-8901C91A1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60" y="4586450"/>
                <a:ext cx="935384" cy="291042"/>
              </a:xfrm>
              <a:prstGeom prst="rect">
                <a:avLst/>
              </a:prstGeom>
              <a:blipFill>
                <a:blip r:embed="rId11"/>
                <a:stretch>
                  <a:fillRect l="-3247" t="-16667" r="-21429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423D7CB5-35F1-551C-C4C2-8CFDB913FDC5}"/>
              </a:ext>
            </a:extLst>
          </p:cNvPr>
          <p:cNvSpPr txBox="1"/>
          <p:nvPr/>
        </p:nvSpPr>
        <p:spPr>
          <a:xfrm>
            <a:off x="5356433" y="4608860"/>
            <a:ext cx="803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/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531CA11-BAE7-656A-192B-CF90902B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00" y="4550199"/>
                <a:ext cx="101011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/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olving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gives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644A3E63-AF15-1DEB-E16B-BA9DB3FA5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36" y="5032044"/>
                <a:ext cx="2133563" cy="153888"/>
              </a:xfrm>
              <a:prstGeom prst="rect">
                <a:avLst/>
              </a:prstGeom>
              <a:blipFill>
                <a:blip r:embed="rId13"/>
                <a:stretch>
                  <a:fillRect l="-228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/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𝑀𝑉𝐷𝑅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04529E3-53B5-4352-919B-9675AAD9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1" y="5204325"/>
                <a:ext cx="1453668" cy="4510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/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Optimization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Problem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Determine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beamforming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weights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</m:oMath>
                  </m:oMathPara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76EF124E-7A52-BAFE-BB21-D75377FC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05" y="4087625"/>
                <a:ext cx="306577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5" name="TextBox 464">
            <a:extLst>
              <a:ext uri="{FF2B5EF4-FFF2-40B4-BE49-F238E27FC236}">
                <a16:creationId xmlns:a16="http://schemas.microsoft.com/office/drawing/2014/main" id="{07609B9B-D444-7B12-BDD6-6795C3D3E62E}"/>
              </a:ext>
            </a:extLst>
          </p:cNvPr>
          <p:cNvSpPr txBox="1"/>
          <p:nvPr/>
        </p:nvSpPr>
        <p:spPr>
          <a:xfrm>
            <a:off x="7451061" y="890015"/>
            <a:ext cx="4183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Performing MVDR Beamforming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/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Beamformer Weights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Scan through all </a:t>
                </a:r>
                <a:r>
                  <a:rPr lang="en-US" sz="11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DoAs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within the angular region of interest. For each DoA,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apply the MVDR weights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𝑀𝑉𝐷𝑅</m:t>
                            </m:r>
                          </m:sub>
                        </m:sSub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100" b="1" dirty="0"/>
                  <a:t>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100" b="1" dirty="0"/>
              </a:p>
              <a:p>
                <a:pPr lvl="2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Spectral Approximation</a:t>
                </a:r>
                <a:r>
                  <a: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simplified expression for the power spectrum generated by using MDVR weights is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𝑀𝑉𝐷𝑅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7BE1DEE-CA92-A303-D58F-7DE0B6FF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464" y="1187179"/>
                <a:ext cx="4027787" cy="1795428"/>
              </a:xfrm>
              <a:prstGeom prst="rect">
                <a:avLst/>
              </a:prstGeom>
              <a:blipFill>
                <a:blip r:embed="rId16"/>
                <a:stretch>
                  <a:fillRect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0" name="Picture 469">
            <a:extLst>
              <a:ext uri="{FF2B5EF4-FFF2-40B4-BE49-F238E27FC236}">
                <a16:creationId xmlns:a16="http://schemas.microsoft.com/office/drawing/2014/main" id="{BFE0F84F-B806-305B-E34E-346F08376D7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490"/>
          <a:stretch/>
        </p:blipFill>
        <p:spPr>
          <a:xfrm>
            <a:off x="7725462" y="3429001"/>
            <a:ext cx="3705746" cy="2194560"/>
          </a:xfrm>
          <a:prstGeom prst="rect">
            <a:avLst/>
          </a:prstGeom>
        </p:spPr>
      </p:pic>
      <p:sp>
        <p:nvSpPr>
          <p:cNvPr id="471" name="TextBox 470">
            <a:extLst>
              <a:ext uri="{FF2B5EF4-FFF2-40B4-BE49-F238E27FC236}">
                <a16:creationId xmlns:a16="http://schemas.microsoft.com/office/drawing/2014/main" id="{A9A6D805-0FBC-3219-FDDC-940D0B20F4DD}"/>
              </a:ext>
            </a:extLst>
          </p:cNvPr>
          <p:cNvSpPr txBox="1"/>
          <p:nvPr/>
        </p:nvSpPr>
        <p:spPr>
          <a:xfrm>
            <a:off x="7623021" y="3105197"/>
            <a:ext cx="396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Comparing MVDR to Conventional Beamforming*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6D74A951-AF27-297E-A5B3-FFC3AFC06118}"/>
              </a:ext>
            </a:extLst>
          </p:cNvPr>
          <p:cNvSpPr txBox="1"/>
          <p:nvPr/>
        </p:nvSpPr>
        <p:spPr>
          <a:xfrm>
            <a:off x="10437981" y="558809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6elem. 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/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In practice,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000" dirty="0"/>
                  <a:t>  is used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sz="1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27898-E033-D2E7-82F7-AEC64569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224" y="3823011"/>
                <a:ext cx="2779786" cy="250390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84C66-24DA-4719-5ECB-A422CD17905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5671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4DE9-3579-DE8B-EC2E-EB0F14E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247482-F735-378F-BD34-F104EDFA09E4}"/>
              </a:ext>
            </a:extLst>
          </p:cNvPr>
          <p:cNvSpPr/>
          <p:nvPr/>
        </p:nvSpPr>
        <p:spPr>
          <a:xfrm>
            <a:off x="4563415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C0EF9FF-2949-DEDB-6980-2ECFD6C1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</a:t>
            </a:r>
            <a:r>
              <a:rPr lang="en-US" u="sng" dirty="0"/>
              <a:t>Mu</a:t>
            </a:r>
            <a:r>
              <a:rPr lang="en-US" dirty="0"/>
              <a:t>ltiple </a:t>
            </a:r>
            <a:r>
              <a:rPr lang="en-US" u="sng" dirty="0"/>
              <a:t>Si</a:t>
            </a:r>
            <a:r>
              <a:rPr lang="en-US" dirty="0"/>
              <a:t>gnal </a:t>
            </a:r>
            <a:r>
              <a:rPr lang="en-US" u="sng" dirty="0"/>
              <a:t>C</a:t>
            </a:r>
            <a:r>
              <a:rPr lang="en-US" dirty="0"/>
              <a:t>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</p:spPr>
            <p:txBody>
              <a:bodyPr/>
              <a:lstStyle/>
              <a:p>
                <a:r>
                  <a:rPr lang="en-US" sz="1400" b="1" dirty="0"/>
                  <a:t>Theory</a:t>
                </a:r>
              </a:p>
              <a:p>
                <a:pPr lvl="1"/>
                <a:r>
                  <a:rPr lang="en-US" sz="1100" dirty="0"/>
                  <a:t>All N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are orthogonal </a:t>
                </a:r>
              </a:p>
              <a:p>
                <a:pPr lvl="1"/>
                <a:r>
                  <a:rPr lang="en-US" sz="1100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sensors</m:t>
                        </m:r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e>
                    </m:d>
                  </m:oMath>
                </a14:m>
                <a:r>
                  <a:rPr lang="en-US" sz="1100" dirty="0"/>
                  <a:t> smallest eigenvalues are identical. Their corresponding eigenvectors form the noise subspace,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The eigen vectors corresponding to the remaining M largest eigenvalues form the signal subspace,</a:t>
                </a:r>
                <a:r>
                  <a:rPr lang="en-US" sz="1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)</a:t>
                </a:r>
              </a:p>
              <a:p>
                <a:pPr lvl="1"/>
                <a:r>
                  <a:rPr lang="en-US" sz="1100" dirty="0"/>
                  <a:t>If a signal vector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1100" dirty="0"/>
                  <a:t>, then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To measure the orthogonality of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100" dirty="0"/>
                  <a:t> 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100" dirty="0"/>
                  <a:t> , MUSIC defines the squared norm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100" b="1" dirty="0"/>
              </a:p>
              <a:p>
                <a:pPr lvl="2"/>
                <a:r>
                  <a:rPr lang="en-US" sz="1100" dirty="0"/>
                  <a:t>Orthogonality is satisfied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0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100" dirty="0"/>
                  <a:t> is the noise projection matrix</a:t>
                </a:r>
              </a:p>
              <a:p>
                <a:pPr lvl="1"/>
                <a:r>
                  <a:rPr lang="en-US" sz="1100" dirty="0"/>
                  <a:t>MUSIC defines its angular estimation function (pseudo-spectrum)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endParaRPr lang="en-US" sz="1100" b="0" dirty="0"/>
              </a:p>
              <a:p>
                <a:pPr lvl="2"/>
                <a:r>
                  <a:rPr lang="en-US" sz="1100" dirty="0"/>
                  <a:t>where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100" dirty="0"/>
                  <a:t> is the candidate steering vector for a particular DoA. </a:t>
                </a:r>
              </a:p>
              <a:p>
                <a:pPr lvl="1"/>
                <a:r>
                  <a:rPr lang="en-US" sz="1100" b="0" dirty="0"/>
                  <a:t>The locations of the peaks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sub>
                    </m:sSub>
                  </m:oMath>
                </a14:m>
                <a:r>
                  <a:rPr lang="en-US" sz="1100" b="0" dirty="0"/>
                  <a:t> give us the DoA estimates.</a:t>
                </a:r>
              </a:p>
              <a:p>
                <a:pPr lvl="2"/>
                <a:endParaRPr lang="en-US" sz="1100" dirty="0"/>
              </a:p>
              <a:p>
                <a:pPr lvl="3"/>
                <a:endParaRPr lang="en-US" sz="1100" dirty="0"/>
              </a:p>
              <a:p>
                <a:pPr lvl="2"/>
                <a:endParaRPr lang="en-US" sz="1100" dirty="0"/>
              </a:p>
              <a:p>
                <a:r>
                  <a:rPr lang="en-US" sz="1100" b="1" dirty="0"/>
                  <a:t>Limitations</a:t>
                </a:r>
              </a:p>
              <a:p>
                <a:pPr lvl="1"/>
                <a:r>
                  <a:rPr lang="en-US" sz="1100" dirty="0"/>
                  <a:t>K (#snapshots) &gt; N (</a:t>
                </a:r>
                <a:r>
                  <a:rPr lang="en-US" sz="1100" dirty="0" err="1"/>
                  <a:t>dim.of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100" dirty="0"/>
                  <a:t> / # of sensors) </a:t>
                </a:r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EFA32F05-9D02-3394-6F1D-C6622D84B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85800" y="999308"/>
                <a:ext cx="3946412" cy="4722760"/>
              </a:xfrm>
              <a:blipFill>
                <a:blip r:embed="rId4"/>
                <a:stretch>
                  <a:fillRect l="-2628" t="-116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71A2C4B3-787B-8EE4-3DD4-2EE5A3765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Exploitation of Orthogonality of Signal Vectors to Noise Subspace Allows for Accurate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98213-58F0-74C3-4F16-7C1D9E546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0BC93C-4218-616F-137D-14C7E92D6F8A}"/>
              </a:ext>
            </a:extLst>
          </p:cNvPr>
          <p:cNvSpPr/>
          <p:nvPr/>
        </p:nvSpPr>
        <p:spPr>
          <a:xfrm>
            <a:off x="8165696" y="2305567"/>
            <a:ext cx="3406016" cy="245276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8927-CEA8-A359-BAFE-9C1CE36C8679}"/>
              </a:ext>
            </a:extLst>
          </p:cNvPr>
          <p:cNvSpPr txBox="1"/>
          <p:nvPr/>
        </p:nvSpPr>
        <p:spPr>
          <a:xfrm>
            <a:off x="4577980" y="2367078"/>
            <a:ext cx="334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Eigenvalues of Sample Correlation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A68B1-2EF1-A59B-B020-2AEE1CAA9169}"/>
              </a:ext>
            </a:extLst>
          </p:cNvPr>
          <p:cNvSpPr txBox="1"/>
          <p:nvPr/>
        </p:nvSpPr>
        <p:spPr>
          <a:xfrm>
            <a:off x="8176293" y="2367078"/>
            <a:ext cx="341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Eigenvectors of Sample Correlation Matrix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DD5BA-FEC0-327F-ED1A-51C388D78982}"/>
              </a:ext>
            </a:extLst>
          </p:cNvPr>
          <p:cNvSpPr/>
          <p:nvPr/>
        </p:nvSpPr>
        <p:spPr>
          <a:xfrm>
            <a:off x="4565376" y="1101993"/>
            <a:ext cx="7013626" cy="110172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/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𝟑𝟑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𝟒𝟑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𝟔</m:t>
                                                </m:r>
                                                <m: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𝟒𝟑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𝟓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  <m:r>
                                                        <a:rPr lang="en-US" sz="1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46194-43A1-8F76-9BAE-3F419B02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784" y="2814952"/>
                <a:ext cx="3206775" cy="1227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0BCD1F3-56B5-120B-4608-2301DB6565A7}"/>
              </a:ext>
            </a:extLst>
          </p:cNvPr>
          <p:cNvSpPr/>
          <p:nvPr/>
        </p:nvSpPr>
        <p:spPr>
          <a:xfrm>
            <a:off x="8612001" y="2804743"/>
            <a:ext cx="920706" cy="12827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26B4E-944A-2D07-7D81-6051A75F4652}"/>
              </a:ext>
            </a:extLst>
          </p:cNvPr>
          <p:cNvSpPr/>
          <p:nvPr/>
        </p:nvSpPr>
        <p:spPr>
          <a:xfrm>
            <a:off x="9592427" y="2803567"/>
            <a:ext cx="1791010" cy="1282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/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 Subspace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78B43-A25B-C0CC-BF0A-BA7D220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340" y="4097753"/>
                <a:ext cx="1552028" cy="584775"/>
              </a:xfrm>
              <a:prstGeom prst="rect">
                <a:avLst/>
              </a:prstGeom>
              <a:blipFill>
                <a:blip r:embed="rId6"/>
                <a:stretch>
                  <a:fillRect l="-2353" t="-4167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/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 Subspace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EF8984-E0B9-99F2-4BD3-43AC79E62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35" y="4097753"/>
                <a:ext cx="1518364" cy="584775"/>
              </a:xfrm>
              <a:prstGeom prst="rect">
                <a:avLst/>
              </a:prstGeom>
              <a:blipFill>
                <a:blip r:embed="rId7"/>
                <a:stretch>
                  <a:fillRect l="-2410" t="-41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/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eigendecomposition provides us the diagonal eigenvalue matrix </a:t>
                </a:r>
                <a14:m>
                  <m:oMath xmlns:m="http://schemas.openxmlformats.org/officeDocument/2006/math">
                    <m:r>
                      <a:rPr lang="el-GR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</m:oMath>
                </a14:m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the square eigenvector matrix </a:t>
                </a:r>
                <a:r>
                  <a:rPr lang="en-US" sz="12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88D24-2C9D-C6B6-5AF3-8C8CC111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76" y="1118234"/>
                <a:ext cx="6994113" cy="466666"/>
              </a:xfrm>
              <a:prstGeom prst="rect">
                <a:avLst/>
              </a:prstGeom>
              <a:blipFill>
                <a:blip r:embed="rId8"/>
                <a:stretch>
                  <a:fillRect l="-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/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8B8081-84B2-19DC-B1A1-76FCAAD93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02" y="1505388"/>
                <a:ext cx="2710092" cy="6983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/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sSup>
                        <m:sSup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8612E4-3489-148B-142D-1E9C4BCDD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32" y="1697885"/>
                <a:ext cx="2710092" cy="343427"/>
              </a:xfrm>
              <a:prstGeom prst="rect">
                <a:avLst/>
              </a:prstGeom>
              <a:blipFill>
                <a:blip r:embed="rId1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E70B4-E53C-FA98-E3A0-600ECBB36419}"/>
              </a:ext>
            </a:extLst>
          </p:cNvPr>
          <p:cNvGrpSpPr/>
          <p:nvPr/>
        </p:nvGrpSpPr>
        <p:grpSpPr>
          <a:xfrm>
            <a:off x="4602942" y="2625462"/>
            <a:ext cx="3485166" cy="1856077"/>
            <a:chOff x="4632212" y="2476970"/>
            <a:chExt cx="3485166" cy="185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C098D9-221D-5751-66CF-6F78B2C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212" y="2476970"/>
              <a:ext cx="3295693" cy="185607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50627C-85CE-372E-8FCB-73C5089F8552}"/>
                </a:ext>
              </a:extLst>
            </p:cNvPr>
            <p:cNvSpPr/>
            <p:nvPr/>
          </p:nvSpPr>
          <p:spPr>
            <a:xfrm rot="180261">
              <a:off x="5794263" y="3640953"/>
              <a:ext cx="2323115" cy="320088"/>
            </a:xfrm>
            <a:prstGeom prst="ellipse">
              <a:avLst/>
            </a:prstGeom>
            <a:noFill/>
            <a:ln w="28575">
              <a:solidFill>
                <a:srgbClr val="0070C0">
                  <a:alpha val="6902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1E7842-55B3-32F2-2D4A-DF8D3F032524}"/>
                </a:ext>
              </a:extLst>
            </p:cNvPr>
            <p:cNvSpPr/>
            <p:nvPr/>
          </p:nvSpPr>
          <p:spPr>
            <a:xfrm rot="1049583">
              <a:off x="4832386" y="2759968"/>
              <a:ext cx="928447" cy="320088"/>
            </a:xfrm>
            <a:prstGeom prst="ellipse">
              <a:avLst/>
            </a:prstGeom>
            <a:noFill/>
            <a:ln w="28575">
              <a:solidFill>
                <a:srgbClr val="00B050">
                  <a:alpha val="67059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4C0380C-8ABE-7649-DA46-3628FB194063}"/>
              </a:ext>
            </a:extLst>
          </p:cNvPr>
          <p:cNvSpPr/>
          <p:nvPr/>
        </p:nvSpPr>
        <p:spPr>
          <a:xfrm>
            <a:off x="4545863" y="4860176"/>
            <a:ext cx="7013626" cy="83508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/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sample correlation matrix,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contains information of both the Signal and Noise Subspace</a:t>
                </a:r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4A1C44CB-147A-C286-F014-0A2F42B55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63" y="4876416"/>
                <a:ext cx="6994113" cy="282000"/>
              </a:xfrm>
              <a:prstGeom prst="rect">
                <a:avLst/>
              </a:prstGeom>
              <a:blipFill>
                <a:blip r:embed="rId12"/>
                <a:stretch>
                  <a:fillRect l="-8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/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E5B49BA2-044B-147A-E509-7E7BF796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41" y="5211915"/>
                <a:ext cx="2145716" cy="315856"/>
              </a:xfrm>
              <a:prstGeom prst="rect">
                <a:avLst/>
              </a:prstGeom>
              <a:blipFill>
                <a:blip r:embed="rId1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BB958-DB73-4880-1D1B-89D4EF3F187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6770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CE5-92A8-CC7D-64D3-E7192A93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7C609BD-40CC-70E0-C71E-0B5C4617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MUSIC: Algorithm and Limitations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4D19C80A-AD3B-4614-8712-0817967717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MUSIC is Powerful But Has Its Limitations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23A3C42A-7E76-7072-E0A4-4BB34AE71D90}"/>
              </a:ext>
            </a:extLst>
          </p:cNvPr>
          <p:cNvGrpSpPr/>
          <p:nvPr/>
        </p:nvGrpSpPr>
        <p:grpSpPr>
          <a:xfrm>
            <a:off x="572548" y="948090"/>
            <a:ext cx="5956804" cy="4794343"/>
            <a:chOff x="547954" y="646401"/>
            <a:chExt cx="5956804" cy="47943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90DE48-7E6A-5E8A-9462-B70A2179CF89}"/>
                </a:ext>
              </a:extLst>
            </p:cNvPr>
            <p:cNvSpPr/>
            <p:nvPr/>
          </p:nvSpPr>
          <p:spPr>
            <a:xfrm>
              <a:off x="694943" y="646401"/>
              <a:ext cx="5547404" cy="479434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marL="219456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3891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1792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41248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SzPct val="100000"/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060704" indent="-219456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chemeClr val="tx2"/>
                    </a:buClr>
                    <a:buSzPct val="75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Perform an eigen decomposition of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05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05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𝐑</m:t>
                          </m:r>
                        </m:e>
                      </m:acc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cs typeface="+mn-cs"/>
                    </a:rPr>
                    <a:t> 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cs typeface="+mn-cs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size of the signal and noise subspace by looking at the eigenvalues (AIC/MDL Algorithms).</a:t>
                  </a: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Determine the noise subspace U</a:t>
                  </a:r>
                  <a:r>
                    <a:rPr kumimoji="0" lang="en-US" sz="105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N.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  <a:p>
                  <a:pPr marL="688449" marR="0" lvl="1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Pct val="100000"/>
                    <a:buFont typeface="+mj-lt"/>
                    <a:buAutoNum type="arabicPeriod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Search over steering vectors to find ones which are orthogonal to the noise subspace (find peaks of </a:t>
                  </a:r>
                  <a14:m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).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6A8666-B895-473A-4BA4-E3F4DA913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54" y="1047872"/>
                  <a:ext cx="2709691" cy="28070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/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:,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+1: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d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3D71CC95-B097-2652-3EBA-79869536E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8628" y="2612787"/>
                  <a:ext cx="2357437" cy="4302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/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kumimoji="0" 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𝐚</m:t>
                            </m:r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Object 19">
                  <a:extLst>
                    <a:ext uri="{FF2B5EF4-FFF2-40B4-BE49-F238E27FC236}">
                      <a16:creationId xmlns:a16="http://schemas.microsoft.com/office/drawing/2014/main" id="{6235D5AD-AF75-C329-BF1A-FB86F5327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80571" y="3004919"/>
                  <a:ext cx="3024187" cy="5947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/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{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}=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,...,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</m:s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,...</m:t>
                        </m:r>
                        <m:sSubSup>
                          <m:sSub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3A7C9563-3AA2-B052-59F4-83C79CBFD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628" y="1670238"/>
                  <a:ext cx="3046130" cy="4547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62C399E7-2DF5-8068-5970-0F2C8F91FCDC}"/>
                </a:ext>
              </a:extLst>
            </p:cNvPr>
            <p:cNvSpPr/>
            <p:nvPr/>
          </p:nvSpPr>
          <p:spPr>
            <a:xfrm>
              <a:off x="4010749" y="1653181"/>
              <a:ext cx="794581" cy="4881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F5C9A56E-E34B-F831-6C51-757C56EBDC92}"/>
                </a:ext>
              </a:extLst>
            </p:cNvPr>
            <p:cNvSpPr/>
            <p:nvPr/>
          </p:nvSpPr>
          <p:spPr>
            <a:xfrm>
              <a:off x="4830554" y="1653182"/>
              <a:ext cx="985511" cy="48815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52" name="Elbow Connector 30">
              <a:extLst>
                <a:ext uri="{FF2B5EF4-FFF2-40B4-BE49-F238E27FC236}">
                  <a16:creationId xmlns:a16="http://schemas.microsoft.com/office/drawing/2014/main" id="{250876B4-283C-9214-E07D-EE371FEEE893}"/>
                </a:ext>
              </a:extLst>
            </p:cNvPr>
            <p:cNvCxnSpPr>
              <a:cxnSpLocks/>
              <a:stCxn id="450" idx="0"/>
              <a:endCxn id="454" idx="2"/>
            </p:cNvCxnSpPr>
            <p:nvPr/>
          </p:nvCxnSpPr>
          <p:spPr>
            <a:xfrm rot="5400000" flipH="1" flipV="1">
              <a:off x="4861698" y="1039053"/>
              <a:ext cx="160471" cy="106778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Elbow Connector 32">
              <a:extLst>
                <a:ext uri="{FF2B5EF4-FFF2-40B4-BE49-F238E27FC236}">
                  <a16:creationId xmlns:a16="http://schemas.microsoft.com/office/drawing/2014/main" id="{30B3590F-3400-6474-3EFB-FB15C5DD14F4}"/>
                </a:ext>
              </a:extLst>
            </p:cNvPr>
            <p:cNvCxnSpPr>
              <a:cxnSpLocks/>
              <a:stCxn id="451" idx="2"/>
              <a:endCxn id="455" idx="0"/>
            </p:cNvCxnSpPr>
            <p:nvPr/>
          </p:nvCxnSpPr>
          <p:spPr>
            <a:xfrm rot="16200000" flipH="1">
              <a:off x="5348438" y="2116207"/>
              <a:ext cx="102261" cy="152517"/>
            </a:xfrm>
            <a:prstGeom prst="bentConnector3">
              <a:avLst>
                <a:gd name="adj1" fmla="val 12743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/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Dominant eigenvalues corresponding to number of signals 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59C97E89-D510-0D91-670C-7B8F562C2C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911" y="1062498"/>
                  <a:ext cx="1447829" cy="430212"/>
                </a:xfrm>
                <a:prstGeom prst="rect">
                  <a:avLst/>
                </a:prstGeom>
                <a:blipFill>
                  <a:blip r:embed="rId8"/>
                  <a:stretch>
                    <a:fillRect b="-6944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/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eigenvalues corresponding to noise</a:t>
                  </a:r>
                </a:p>
              </p:txBody>
            </p:sp>
          </mc:Choice>
          <mc:Fallback xmlns=""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2E0265F4-4902-8BF6-36AA-9AD08F808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942" y="2243597"/>
                  <a:ext cx="1315769" cy="3790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/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𝐑</m:t>
                            </m:r>
                          </m:e>
                        </m:acc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𝐔</m:t>
                        </m:r>
                        <m:r>
                          <a:rPr kumimoji="0" lang="en-US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𝐒</m:t>
                        </m:r>
                        <m:sSup>
                          <m:sSupPr>
                            <m:ctrlP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𝐔</m:t>
                            </m:r>
                          </m:e>
                          <m:sup>
                            <m:r>
                              <a:rPr kumimoji="0" lang="en-US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𝑯</m:t>
                            </m:r>
                          </m:sup>
                        </m:s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9" name="Object 15">
                  <a:extLst>
                    <a:ext uri="{FF2B5EF4-FFF2-40B4-BE49-F238E27FC236}">
                      <a16:creationId xmlns:a16="http://schemas.microsoft.com/office/drawing/2014/main" id="{A8B563CF-0766-4F99-8F52-4C850DE15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645" y="1062497"/>
                  <a:ext cx="2357437" cy="430212"/>
                </a:xfrm>
                <a:prstGeom prst="rect">
                  <a:avLst/>
                </a:prstGeom>
                <a:blipFill>
                  <a:blip r:embed="rId10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3567BAFE-B6B1-3912-799F-80FBC916C4A2}"/>
              </a:ext>
            </a:extLst>
          </p:cNvPr>
          <p:cNvSpPr txBox="1"/>
          <p:nvPr/>
        </p:nvSpPr>
        <p:spPr>
          <a:xfrm>
            <a:off x="719537" y="973723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 Description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60961839-F154-0A7B-1C1B-7143F62A76ED}"/>
              </a:ext>
            </a:extLst>
          </p:cNvPr>
          <p:cNvSpPr/>
          <p:nvPr/>
        </p:nvSpPr>
        <p:spPr>
          <a:xfrm>
            <a:off x="6405222" y="954286"/>
            <a:ext cx="5122921" cy="320230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A53BF6A7-A557-7B12-85B8-0B1F290FC195}"/>
              </a:ext>
            </a:extLst>
          </p:cNvPr>
          <p:cNvSpPr txBox="1"/>
          <p:nvPr/>
        </p:nvSpPr>
        <p:spPr>
          <a:xfrm>
            <a:off x="6405222" y="957508"/>
            <a:ext cx="11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Advantages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3E5F793-FA78-7E12-D310-5B1BEC2F23C7}"/>
              </a:ext>
            </a:extLst>
          </p:cNvPr>
          <p:cNvSpPr txBox="1"/>
          <p:nvPr/>
        </p:nvSpPr>
        <p:spPr>
          <a:xfrm>
            <a:off x="6385900" y="261609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Limitations</a:t>
            </a:r>
          </a:p>
        </p:txBody>
      </p:sp>
      <p:sp>
        <p:nvSpPr>
          <p:cNvPr id="490" name="Text Placeholder 456">
            <a:extLst>
              <a:ext uri="{FF2B5EF4-FFF2-40B4-BE49-F238E27FC236}">
                <a16:creationId xmlns:a16="http://schemas.microsoft.com/office/drawing/2014/main" id="{9F428EAF-D341-13AE-FB63-5A91BAF6DE1E}"/>
              </a:ext>
            </a:extLst>
          </p:cNvPr>
          <p:cNvSpPr txBox="1">
            <a:spLocks/>
          </p:cNvSpPr>
          <p:nvPr/>
        </p:nvSpPr>
        <p:spPr>
          <a:xfrm>
            <a:off x="6568205" y="1322833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Exploits orthogonality of noise subspace and signal vectors</a:t>
            </a:r>
          </a:p>
          <a:p>
            <a:r>
              <a:rPr lang="en-US" sz="1400" dirty="0"/>
              <a:t>Has the </a:t>
            </a:r>
            <a:r>
              <a:rPr lang="en-US" sz="1400" dirty="0" err="1"/>
              <a:t>superresolution</a:t>
            </a:r>
            <a:r>
              <a:rPr lang="en-US" sz="1400" dirty="0"/>
              <a:t> ability, i.e. estimating multiple sources within the </a:t>
            </a:r>
            <a:r>
              <a:rPr lang="en-US" sz="1400" dirty="0" err="1"/>
              <a:t>mainlobe</a:t>
            </a:r>
            <a:r>
              <a:rPr lang="en-US" sz="1400" dirty="0"/>
              <a:t> of the antenna pattern</a:t>
            </a:r>
          </a:p>
          <a:p>
            <a:r>
              <a:rPr lang="en-US" sz="1400" dirty="0"/>
              <a:t>Converges to true DoA as #snapshots increases</a:t>
            </a:r>
          </a:p>
          <a:p>
            <a:endParaRPr lang="en-US" sz="1400" dirty="0"/>
          </a:p>
        </p:txBody>
      </p:sp>
      <p:sp>
        <p:nvSpPr>
          <p:cNvPr id="491" name="Text Placeholder 456">
            <a:extLst>
              <a:ext uri="{FF2B5EF4-FFF2-40B4-BE49-F238E27FC236}">
                <a16:creationId xmlns:a16="http://schemas.microsoft.com/office/drawing/2014/main" id="{F85769D5-996B-E207-F748-21D8DEA3E585}"/>
              </a:ext>
            </a:extLst>
          </p:cNvPr>
          <p:cNvSpPr txBox="1">
            <a:spLocks/>
          </p:cNvSpPr>
          <p:nvPr/>
        </p:nvSpPr>
        <p:spPr>
          <a:xfrm>
            <a:off x="6548883" y="2983392"/>
            <a:ext cx="4968646" cy="1091687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Requires estimation of number of signals</a:t>
            </a:r>
          </a:p>
          <a:p>
            <a:r>
              <a:rPr lang="en-US" sz="1400" dirty="0"/>
              <a:t>Assumes #sources &lt;  #sensors ( M &lt; N )</a:t>
            </a:r>
          </a:p>
          <a:p>
            <a:r>
              <a:rPr lang="en-US" sz="1400" dirty="0"/>
              <a:t>Assumes sources to be uncorrelated</a:t>
            </a:r>
          </a:p>
          <a:p>
            <a:endParaRPr lang="en-US" sz="1400" dirty="0"/>
          </a:p>
        </p:txBody>
      </p:sp>
      <p:pic>
        <p:nvPicPr>
          <p:cNvPr id="526" name="Picture 525">
            <a:extLst>
              <a:ext uri="{FF2B5EF4-FFF2-40B4-BE49-F238E27FC236}">
                <a16:creationId xmlns:a16="http://schemas.microsoft.com/office/drawing/2014/main" id="{9E150EA9-9C86-B0B7-1234-42DCFF498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362" b="1"/>
          <a:stretch/>
        </p:blipFill>
        <p:spPr>
          <a:xfrm>
            <a:off x="1064919" y="4071862"/>
            <a:ext cx="4871609" cy="162339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3E8AA-BBE3-A373-E7A7-2A4526DB307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1374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EA16-6397-9934-990E-25DE94ED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D7B841E4-6036-1694-B2B1-761BBFBD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DoA Estimation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1B3318FF-A27F-E2AE-46A1-E4FF961B5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8023B-B3E5-9629-A899-25A34A81D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75C54-38A2-0359-AE97-394427D41FE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64402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508C-E5BF-EB48-72B6-5833C233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473">
            <a:extLst>
              <a:ext uri="{FF2B5EF4-FFF2-40B4-BE49-F238E27FC236}">
                <a16:creationId xmlns:a16="http://schemas.microsoft.com/office/drawing/2014/main" id="{6716841A-8C2C-4FFC-8311-4D139584F6C1}"/>
              </a:ext>
            </a:extLst>
          </p:cNvPr>
          <p:cNvSpPr/>
          <p:nvPr/>
        </p:nvSpPr>
        <p:spPr>
          <a:xfrm>
            <a:off x="6127882" y="3412617"/>
            <a:ext cx="5369173" cy="2335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2D9D344-CA41-341B-B9EC-29237B70BCA3}"/>
              </a:ext>
            </a:extLst>
          </p:cNvPr>
          <p:cNvSpPr/>
          <p:nvPr/>
        </p:nvSpPr>
        <p:spPr>
          <a:xfrm>
            <a:off x="6127883" y="924532"/>
            <a:ext cx="5369173" cy="239636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0F072956-2FA3-5E0B-8E50-1BE5CB1C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Neural Networks for DoA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</p:spPr>
            <p:txBody>
              <a:bodyPr/>
              <a:lstStyle/>
              <a:p>
                <a:r>
                  <a:rPr lang="en-US" sz="1400" dirty="0"/>
                  <a:t>Neural networks are universal approximators </a:t>
                </a:r>
              </a:p>
              <a:p>
                <a:pPr lvl="1"/>
                <a:r>
                  <a:rPr lang="en-US" sz="1200" dirty="0"/>
                  <a:t>Given a continuous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some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/>
                  <a:t>, there exists a neural network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with a single hidden layer such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r>
                  <a:rPr lang="en-US" sz="1400" dirty="0"/>
                  <a:t>Deep networks with many layers and have shown strong, </a:t>
                </a:r>
                <a:r>
                  <a:rPr lang="en-US" sz="1400" i="1" u="sng" dirty="0"/>
                  <a:t>potentially</a:t>
                </a:r>
                <a:r>
                  <a:rPr lang="en-US" sz="1400" b="1" dirty="0"/>
                  <a:t> </a:t>
                </a:r>
                <a:r>
                  <a:rPr lang="en-US" sz="1400" dirty="0"/>
                  <a:t>unlimited discriminative power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u="sng" dirty="0"/>
                  <a:t>Utilizing N.N.s for DoA Estimation</a:t>
                </a:r>
              </a:p>
              <a:p>
                <a:r>
                  <a:rPr lang="en-US" sz="1400" dirty="0"/>
                  <a:t>A mapping can be defined </a:t>
                </a:r>
              </a:p>
              <a:p>
                <a:pPr marL="233362" lvl="1" indent="0">
                  <a:buNone/>
                </a:pPr>
                <a:endParaRPr lang="en-US" sz="1400" dirty="0"/>
              </a:p>
              <a:p>
                <a:pPr marL="233362" lvl="1" indent="0">
                  <a:buNone/>
                </a:pPr>
                <a:r>
                  <a:rPr lang="en-US" sz="1400" dirty="0"/>
                  <a:t>between the DoA values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and the array data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57" name="Text Placeholder 456">
                <a:extLst>
                  <a:ext uri="{FF2B5EF4-FFF2-40B4-BE49-F238E27FC236}">
                    <a16:creationId xmlns:a16="http://schemas.microsoft.com/office/drawing/2014/main" id="{7B7EF6F9-555E-2A37-4F93-8D2DFC1BE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95156" y="998337"/>
                <a:ext cx="4936236" cy="3057661"/>
              </a:xfrm>
              <a:blipFill>
                <a:blip r:embed="rId4"/>
                <a:stretch>
                  <a:fillRect l="-2222" t="-1796" b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3C7FA392-D3B8-2C82-D30A-52F7ABF6A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Neural Networks Have Wide Applicability in Signal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2674F-2B1E-1A86-6068-A9EA39751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65" name="Picture 2">
            <a:extLst>
              <a:ext uri="{FF2B5EF4-FFF2-40B4-BE49-F238E27FC236}">
                <a16:creationId xmlns:a16="http://schemas.microsoft.com/office/drawing/2014/main" id="{FD12F2E8-F676-1A43-2A86-6BA88435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861"/>
          <a:stretch/>
        </p:blipFill>
        <p:spPr bwMode="auto">
          <a:xfrm>
            <a:off x="6425840" y="1184816"/>
            <a:ext cx="4488849" cy="21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/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𝑾𝒙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0F98859C-8853-073D-41DE-383CB72A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036" y="2680444"/>
                <a:ext cx="200443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TextBox 469">
            <a:extLst>
              <a:ext uri="{FF2B5EF4-FFF2-40B4-BE49-F238E27FC236}">
                <a16:creationId xmlns:a16="http://schemas.microsoft.com/office/drawing/2014/main" id="{6172F88C-F665-1EF5-4850-A6462CA8D74B}"/>
              </a:ext>
            </a:extLst>
          </p:cNvPr>
          <p:cNvSpPr txBox="1"/>
          <p:nvPr/>
        </p:nvSpPr>
        <p:spPr>
          <a:xfrm>
            <a:off x="6127882" y="881306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Basic Perceptron (Neuron)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/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4DECE66-77DB-C5A5-FCA4-906A6FCF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3" y="3217971"/>
                <a:ext cx="2126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D389874-0F39-2DE3-6F9A-6E70129B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82" y="3635473"/>
            <a:ext cx="4598009" cy="20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0F701663-52E6-D5C9-A1C1-B58445C3B8A2}"/>
              </a:ext>
            </a:extLst>
          </p:cNvPr>
          <p:cNvSpPr txBox="1"/>
          <p:nvPr/>
        </p:nvSpPr>
        <p:spPr>
          <a:xfrm>
            <a:off x="6127882" y="3393412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 Deep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noFill/>
            </p:spPr>
            <p:txBody>
              <a:bodyPr vert="horz" lIns="0" tIns="0" rIns="182880" bIns="0" rtlCol="0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150" indent="-20478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05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3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7763" indent="-2333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The DoA Estimation problem is defined as the retrieval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starting from the knowledge of 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,</a:t>
                </a:r>
                <a:r>
                  <a:rPr lang="en-US" sz="1400" dirty="0"/>
                  <a:t> as seen in the  inverse mapping</a:t>
                </a:r>
                <a:endParaRPr lang="el-GR" sz="1600" dirty="0"/>
              </a:p>
            </p:txBody>
          </p:sp>
        </mc:Choice>
        <mc:Fallback xmlns="">
          <p:sp>
            <p:nvSpPr>
              <p:cNvPr id="477" name="Text Placeholder 456">
                <a:extLst>
                  <a:ext uri="{FF2B5EF4-FFF2-40B4-BE49-F238E27FC236}">
                    <a16:creationId xmlns:a16="http://schemas.microsoft.com/office/drawing/2014/main" id="{B2C3AE0E-A96B-226D-0FBC-70043630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7" y="4204229"/>
                <a:ext cx="4936236" cy="463331"/>
              </a:xfrm>
              <a:prstGeom prst="rect">
                <a:avLst/>
              </a:prstGeom>
              <a:blipFill>
                <a:blip r:embed="rId9"/>
                <a:stretch>
                  <a:fillRect l="-1975" t="-13158" b="-6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/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⟶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E10835A5-89C3-D55A-8B4B-D86E11B0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73" y="4740203"/>
                <a:ext cx="21640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Text Placeholder 456">
            <a:extLst>
              <a:ext uri="{FF2B5EF4-FFF2-40B4-BE49-F238E27FC236}">
                <a16:creationId xmlns:a16="http://schemas.microsoft.com/office/drawing/2014/main" id="{161C4285-B28A-F880-AF86-B86C8A13AB59}"/>
              </a:ext>
            </a:extLst>
          </p:cNvPr>
          <p:cNvSpPr txBox="1">
            <a:spLocks/>
          </p:cNvSpPr>
          <p:nvPr/>
        </p:nvSpPr>
        <p:spPr>
          <a:xfrm>
            <a:off x="798877" y="5226795"/>
            <a:ext cx="4936236" cy="46333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AI/ML, more specifically Neural Networks, can be used to estimate this inverse mapping.</a:t>
            </a:r>
            <a:endParaRPr lang="el-GR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35F4A-8F1D-896B-25A0-97C1DD9C9A7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1489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426E-0F23-BD0E-24F4-FBFBB6FA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77D95834-DCFA-1EAC-8816-3C800F23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Deep Learning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645B8DF7-0546-6B3D-D53C-A3AEEF889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 Based Deep Learning Combines The Benefits of Both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D70D8-A58B-5967-8D1A-DEA0FB55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B7CA3-2756-D5B2-C9E1-E1E67A8B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26" y="842236"/>
            <a:ext cx="9425233" cy="48605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E291-7269-3875-CD9F-0E25778F625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264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E379FD07-3C72-2B3F-B3FA-AA016683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Raytheon Technologies (RTX)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F6244C40-B306-B7B5-E073-363F05CDB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933" y="1143000"/>
            <a:ext cx="4094427" cy="4332767"/>
          </a:xfrm>
        </p:spPr>
        <p:txBody>
          <a:bodyPr/>
          <a:lstStyle/>
          <a:p>
            <a:r>
              <a:rPr lang="en-US" dirty="0"/>
              <a:t>Three main business units</a:t>
            </a:r>
          </a:p>
          <a:p>
            <a:pPr lvl="1"/>
            <a:r>
              <a:rPr lang="en-US" dirty="0"/>
              <a:t>Collins Aerospace</a:t>
            </a:r>
          </a:p>
          <a:p>
            <a:pPr lvl="2"/>
            <a:r>
              <a:rPr lang="en-US" sz="1050" dirty="0"/>
              <a:t>Specializes in advanced structures, avionics, interiors, mission systems, </a:t>
            </a:r>
            <a:r>
              <a:rPr lang="en-US" sz="1050" dirty="0" err="1"/>
              <a:t>etc</a:t>
            </a:r>
            <a:r>
              <a:rPr lang="en-US" sz="1050" dirty="0"/>
              <a:t> that serve the commercial, regional, business aviation and military sectors.</a:t>
            </a:r>
          </a:p>
          <a:p>
            <a:pPr lvl="1"/>
            <a:r>
              <a:rPr lang="en-US" dirty="0"/>
              <a:t>Pratt &amp; Whitney</a:t>
            </a:r>
          </a:p>
          <a:p>
            <a:pPr lvl="2"/>
            <a:r>
              <a:rPr lang="en-US" sz="1050" dirty="0"/>
              <a:t>Designs, manufactures, and services advanced aircraft engines and auxiliary power systems for commercial, military and business aircrafts.</a:t>
            </a:r>
          </a:p>
          <a:p>
            <a:pPr lvl="1"/>
            <a:r>
              <a:rPr lang="en-US" b="1" dirty="0"/>
              <a:t>Raytheon</a:t>
            </a:r>
          </a:p>
          <a:p>
            <a:pPr lvl="2"/>
            <a:r>
              <a:rPr lang="en-US" sz="1100" dirty="0"/>
              <a:t>Design, development, manufacturing and sustainment concentrations in weapons, defense systems, and military and commercial electronics.</a:t>
            </a:r>
          </a:p>
          <a:p>
            <a:pPr lvl="2"/>
            <a:r>
              <a:rPr lang="en-US" sz="1400" dirty="0"/>
              <a:t>67K+ Employees, 28K+ Engineers</a:t>
            </a:r>
          </a:p>
          <a:p>
            <a:pPr lvl="2"/>
            <a:r>
              <a:rPr lang="en-US" sz="1400" dirty="0"/>
              <a:t>Team spread across 58 countries</a:t>
            </a:r>
          </a:p>
          <a:p>
            <a:pPr lvl="2"/>
            <a:r>
              <a:rPr lang="en-US" sz="1400" dirty="0"/>
              <a:t>Worlds largest producer of guided missiles.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BB3E4FA3-C235-9898-B7F4-1983B574B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RTX Is A Global Provider Of Commercial And Defense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A8546-C09E-DCBD-B84D-31C95FEA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2A22F968-AF8C-605F-758E-355B0F17E25D}"/>
              </a:ext>
            </a:extLst>
          </p:cNvPr>
          <p:cNvGrpSpPr/>
          <p:nvPr/>
        </p:nvGrpSpPr>
        <p:grpSpPr>
          <a:xfrm>
            <a:off x="4960772" y="1631311"/>
            <a:ext cx="6535903" cy="3704375"/>
            <a:chOff x="5174887" y="1868198"/>
            <a:chExt cx="6535903" cy="3704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D557FBF3-1B1D-806A-E66D-736C1EE6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4971"/>
            <a:stretch/>
          </p:blipFill>
          <p:spPr>
            <a:xfrm>
              <a:off x="5174887" y="1868198"/>
              <a:ext cx="6535903" cy="248705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9BF5AB53-A876-3393-A2AB-16FDE5893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322" b="50809"/>
            <a:stretch/>
          </p:blipFill>
          <p:spPr>
            <a:xfrm>
              <a:off x="9560987" y="4349161"/>
              <a:ext cx="2149803" cy="1223412"/>
            </a:xfrm>
            <a:prstGeom prst="rect">
              <a:avLst/>
            </a:prstGeom>
          </p:spPr>
        </p:pic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8074CC75-9C2C-A388-114E-D5BA8A337534}"/>
              </a:ext>
            </a:extLst>
          </p:cNvPr>
          <p:cNvSpPr txBox="1"/>
          <p:nvPr/>
        </p:nvSpPr>
        <p:spPr>
          <a:xfrm>
            <a:off x="7040002" y="12526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Raytheon Capabilities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461EE-29A2-0D0D-8A8B-1144224E30A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70701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B836-4BA3-DFD2-6E7B-3DF1D823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518">
            <a:extLst>
              <a:ext uri="{FF2B5EF4-FFF2-40B4-BE49-F238E27FC236}">
                <a16:creationId xmlns:a16="http://schemas.microsoft.com/office/drawing/2014/main" id="{F99D881C-652B-4962-0A4A-93E8F46C252B}"/>
              </a:ext>
            </a:extLst>
          </p:cNvPr>
          <p:cNvSpPr/>
          <p:nvPr/>
        </p:nvSpPr>
        <p:spPr>
          <a:xfrm>
            <a:off x="6251327" y="830690"/>
            <a:ext cx="5264016" cy="21455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F33AC-2B89-5D03-F5E0-5BB0FCD483CF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BFCDA1-453A-5443-BAFE-DCD1A84255EF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44E461E0-7004-25D5-ED97-0CF36C85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Complex Orthogonal Search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</p:spPr>
            <p:txBody>
              <a:bodyPr/>
              <a:lstStyle/>
              <a:p>
                <a:r>
                  <a:rPr lang="en-US" sz="1400" dirty="0"/>
                  <a:t>COSnet “Learns” a Surrogate Matrix That Behaves Like the Noise Subspace Based 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58" name="Text Placeholder 457">
                <a:extLst>
                  <a:ext uri="{FF2B5EF4-FFF2-40B4-BE49-F238E27FC236}">
                    <a16:creationId xmlns:a16="http://schemas.microsoft.com/office/drawing/2014/main" id="{CEF9563F-35F4-65C0-55F6-75DA1A66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94944" y="5893460"/>
                <a:ext cx="10820399" cy="292388"/>
              </a:xfrm>
              <a:blipFill>
                <a:blip r:embed="rId4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3248F-B391-9E79-4BFB-320A2E252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6E375-6ED0-1C8C-79B0-37571CF8DD7C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F87FFB30-E410-4869-B298-071BD3E0C030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F00693E9-A957-49FA-8C44-2D3505AE7EC4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3DD35B7C-1F3D-4CCB-A7DA-84274FF2A7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E6EE14DD-7C50-402B-B813-1570BC1AF88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80B9D1-FC11-4C1C-A9B3-F603F02DB6C6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CD810A-DA14-D301-0B15-B06C928CB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4C79EA9-3EEF-74C0-96F7-FA5072783857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2B748776-3CF4-DB1E-885A-40A7388DAD33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EB32168-3AC2-D0BC-702C-B4084129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6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2EE7013F-C0F2-9FE9-1068-E3D4FF415FCD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11E984DB-76B9-6975-8023-0A62FE5967FA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54EC32BF-8284-F453-B324-EC87487163DD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4D6BCF77-674C-571A-1FEC-95188EB9BFBC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AF5C6249-4C90-5B69-1160-3B5F7218D827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5FDA9B9A-C99A-7908-5463-DB9B1E9FC8D4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380E9E29-E85D-7559-57CF-94B6E93CFC5E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85168C1-7DA3-BAC7-6E1A-FB6E96F74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D785E8B2-46A9-BC39-7617-484965D1B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965ACAF-3976-C8BC-DADB-5893E207D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698E1F0-C6B3-8E75-F9C2-D13E9FC78DC3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960CB6FD-43B9-FE23-C1F2-6BC294ACA663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BEB37DF9-AE00-E582-C1E2-B3EC8C266687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F2DEDC8F-1C6A-767B-50D0-1EE863FB336A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E817A80E-A529-77A8-1C2F-4DD5F572F23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F0A8636D-C12E-027F-D137-BD738896E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B945F037-8C4F-A0E6-53BD-6EE2C1F89C90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C907F4A1-F019-EDEA-6E7A-A49556C45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6E58A2A-2A53-8D3A-C4FB-12EC53F36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1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551D5668-7553-127D-A269-882255C2BA37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/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A0B8A1FE-0BAB-6A35-8377-82E76DB4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90" y="1428090"/>
                <a:ext cx="3302324" cy="521874"/>
              </a:xfrm>
              <a:prstGeom prst="rect">
                <a:avLst/>
              </a:prstGeom>
              <a:blipFill>
                <a:blip r:embed="rId1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/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640530A5-7077-5BE4-3C70-1B77A8FA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32" y="2369129"/>
                <a:ext cx="3302324" cy="5062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 Placeholder 6">
            <a:extLst>
              <a:ext uri="{FF2B5EF4-FFF2-40B4-BE49-F238E27FC236}">
                <a16:creationId xmlns:a16="http://schemas.microsoft.com/office/drawing/2014/main" id="{093D3686-5679-E508-8124-32800FE37E2C}"/>
              </a:ext>
            </a:extLst>
          </p:cNvPr>
          <p:cNvSpPr txBox="1">
            <a:spLocks/>
          </p:cNvSpPr>
          <p:nvPr/>
        </p:nvSpPr>
        <p:spPr>
          <a:xfrm>
            <a:off x="834579" y="1014384"/>
            <a:ext cx="4611046" cy="620477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-219075"/>
            <a:r>
              <a:rPr sz="1100" dirty="0">
                <a:solidFill>
                  <a:prstClr val="black"/>
                </a:solidFill>
                <a:cs typeface="Arial"/>
              </a:rPr>
              <a:t>This network attempts to loosely replicate the orthogonal search performed by MUSIC to find steering vectors which are orthogonal to the noise subspace. </a:t>
            </a:r>
          </a:p>
          <a:p>
            <a:pPr marL="0" indent="0">
              <a:buFont typeface="Arial" panose="020B0604020202020204" pitchFamily="34" charset="0"/>
              <a:buNone/>
            </a:pPr>
            <a:endParaRPr sz="1100" dirty="0">
              <a:solidFill>
                <a:prstClr val="black"/>
              </a:solidFill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Autofit/>
              </a:bodyPr>
              <a:lstStyle>
                <a:lvl1pPr marL="219456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defRPr lang="en-US" sz="2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891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1792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1248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–"/>
                  <a:defRPr lang="en-US" sz="20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60704" indent="-219456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75000"/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9075" marR="0" lvl="0" indent="-219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We will refer to the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ar-AE" sz="11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0" lang="ar-AE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ar-A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ar-AE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ar-AE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which is the learned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surrogate matrix.</a:t>
                </a:r>
                <a:endParaRPr kumimoji="0" lang="ar-A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E1126"/>
                  </a:buClr>
                  <a:buSzPct val="75000"/>
                  <a:buFont typeface="Arial" panose="020B0604020202020204" pitchFamily="34" charset="0"/>
                  <a:buNone/>
                  <a:tabLst/>
                  <a:defRPr/>
                </a:pPr>
                <a:endParaRPr kumimoji="0" lang="ar-A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498" name="Text Placeholder 6">
                <a:extLst>
                  <a:ext uri="{FF2B5EF4-FFF2-40B4-BE49-F238E27FC236}">
                    <a16:creationId xmlns:a16="http://schemas.microsoft.com/office/drawing/2014/main" id="{5E505773-DB0E-8B4E-6F65-452DF0D1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46" y="2098200"/>
                <a:ext cx="4574583" cy="306152"/>
              </a:xfrm>
              <a:prstGeom prst="rect">
                <a:avLst/>
              </a:prstGeom>
              <a:blipFill>
                <a:blip r:embed="rId14"/>
                <a:stretch>
                  <a:fillRect l="-1332" t="-14000" r="-239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12AFBA69-FEC6-7094-C222-CC44B86A7B0D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04631C26-1DBD-DA64-79F0-2E516AA345A2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CF0320D2-1EE9-4997-8480-FC7C4701B608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6FB4EC5C-DF77-0AF1-0009-BD01C2AE4EE2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DB0AE493-6838-E081-9A8B-40D8617FC8A1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B68C0545-2CDC-8CD3-8E80-22F910EAA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31703A52-89F5-6125-56CF-6ABE2526011C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" name="Picture 513" descr="Chart, histogram&#10;&#10;Description automatically generated">
            <a:extLst>
              <a:ext uri="{FF2B5EF4-FFF2-40B4-BE49-F238E27FC236}">
                <a16:creationId xmlns:a16="http://schemas.microsoft.com/office/drawing/2014/main" id="{2AA77777-B1FB-CCBC-2C01-27A40221ACC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/>
          <a:stretch/>
        </p:blipFill>
        <p:spPr>
          <a:xfrm>
            <a:off x="8140975" y="992340"/>
            <a:ext cx="3338701" cy="1922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/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Comparison of Estimated Spatial Spectrum Made by COSnet Using Surrogate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100" b="1" dirty="0"/>
                  <a:t>vs MUSIC</a:t>
                </a:r>
              </a:p>
            </p:txBody>
          </p:sp>
        </mc:Choice>
        <mc:Fallback xmlns="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7BAE2CEC-C977-DC0F-7C5A-6802D77BA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4389" y="919586"/>
                <a:ext cx="2005270" cy="769441"/>
              </a:xfrm>
              <a:prstGeom prst="rect">
                <a:avLst/>
              </a:prstGeom>
              <a:blipFill>
                <a:blip r:embed="rId17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TextBox 516">
            <a:extLst>
              <a:ext uri="{FF2B5EF4-FFF2-40B4-BE49-F238E27FC236}">
                <a16:creationId xmlns:a16="http://schemas.microsoft.com/office/drawing/2014/main" id="{FFD9CA1C-1E7E-01BD-2F3D-2890BC238701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A512D-2220-FA40-3965-8FE45EEF1F0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85858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62CB-F23A-E54A-D38D-19169AE3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116797E-D93E-1457-51A9-7741169E2060}"/>
              </a:ext>
            </a:extLst>
          </p:cNvPr>
          <p:cNvSpPr/>
          <p:nvPr/>
        </p:nvSpPr>
        <p:spPr>
          <a:xfrm>
            <a:off x="690934" y="3108960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42E33AE-BAD0-8F35-A53E-68FBB9386A43}"/>
              </a:ext>
            </a:extLst>
          </p:cNvPr>
          <p:cNvSpPr/>
          <p:nvPr/>
        </p:nvSpPr>
        <p:spPr>
          <a:xfrm>
            <a:off x="4572152" y="3935112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C9D1787C-26E8-CD4F-2DED-CD5715F82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Comparison of MUSIC Algorithm to Model Based Deep Learning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A7C80-A219-8201-110A-1CB77664C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8C7A0-1787-98FB-77D0-AC5F1A02F2A5}"/>
              </a:ext>
            </a:extLst>
          </p:cNvPr>
          <p:cNvSpPr txBox="1"/>
          <p:nvPr/>
        </p:nvSpPr>
        <p:spPr>
          <a:xfrm>
            <a:off x="676656" y="310896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 Architecture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3187B3E-0E43-3ED6-A781-4164047B9306}"/>
              </a:ext>
            </a:extLst>
          </p:cNvPr>
          <p:cNvSpPr/>
          <p:nvPr/>
        </p:nvSpPr>
        <p:spPr>
          <a:xfrm>
            <a:off x="1284827" y="3935112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D0A06BA0-49A9-6C98-D7B5-8BA5694C6BD5}"/>
              </a:ext>
            </a:extLst>
          </p:cNvPr>
          <p:cNvSpPr txBox="1"/>
          <p:nvPr/>
        </p:nvSpPr>
        <p:spPr>
          <a:xfrm>
            <a:off x="1350329" y="3482607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6" name="TextBox 83">
            <a:extLst>
              <a:ext uri="{FF2B5EF4-FFF2-40B4-BE49-F238E27FC236}">
                <a16:creationId xmlns:a16="http://schemas.microsoft.com/office/drawing/2014/main" id="{EEA8BF71-701E-A872-6E16-63A843B10DA5}"/>
              </a:ext>
            </a:extLst>
          </p:cNvPr>
          <p:cNvSpPr txBox="1"/>
          <p:nvPr/>
        </p:nvSpPr>
        <p:spPr>
          <a:xfrm>
            <a:off x="1287135" y="473165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7" name="TextBox 96">
            <a:extLst>
              <a:ext uri="{FF2B5EF4-FFF2-40B4-BE49-F238E27FC236}">
                <a16:creationId xmlns:a16="http://schemas.microsoft.com/office/drawing/2014/main" id="{045A90CA-0947-2F58-C95D-C5B9BCD0F929}"/>
              </a:ext>
            </a:extLst>
          </p:cNvPr>
          <p:cNvSpPr txBox="1"/>
          <p:nvPr/>
        </p:nvSpPr>
        <p:spPr>
          <a:xfrm>
            <a:off x="703306" y="5151064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45CDD-AE63-37DF-40D9-6C071BB4E651}"/>
              </a:ext>
            </a:extLst>
          </p:cNvPr>
          <p:cNvSpPr/>
          <p:nvPr/>
        </p:nvSpPr>
        <p:spPr>
          <a:xfrm>
            <a:off x="2788919" y="3607694"/>
            <a:ext cx="282077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EA24B15-C5B9-1363-02FA-E51467C7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46" y="3912499"/>
            <a:ext cx="748944" cy="8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4D891407-95C2-7DEE-617E-C76F4CA654B8}"/>
              </a:ext>
            </a:extLst>
          </p:cNvPr>
          <p:cNvCxnSpPr>
            <a:stCxn id="24" idx="5"/>
            <a:endCxn id="30" idx="1"/>
          </p:cNvCxnSpPr>
          <p:nvPr/>
        </p:nvCxnSpPr>
        <p:spPr>
          <a:xfrm>
            <a:off x="2089480" y="4313647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Double Bracket 449">
            <a:extLst>
              <a:ext uri="{FF2B5EF4-FFF2-40B4-BE49-F238E27FC236}">
                <a16:creationId xmlns:a16="http://schemas.microsoft.com/office/drawing/2014/main" id="{91D251CC-6E5D-D112-FD7A-292A8D32FB81}"/>
              </a:ext>
            </a:extLst>
          </p:cNvPr>
          <p:cNvSpPr/>
          <p:nvPr/>
        </p:nvSpPr>
        <p:spPr>
          <a:xfrm>
            <a:off x="4717502" y="4082184"/>
            <a:ext cx="567848" cy="499097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/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C8777F1-F97A-E17D-28E1-8FC0C699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56" y="4101740"/>
                <a:ext cx="486094" cy="369332"/>
              </a:xfrm>
              <a:prstGeom prst="rect">
                <a:avLst/>
              </a:prstGeom>
              <a:blipFill>
                <a:blip r:embed="rId5"/>
                <a:stretch>
                  <a:fillRect l="-12500" r="-250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" name="TextBox 83">
            <a:extLst>
              <a:ext uri="{FF2B5EF4-FFF2-40B4-BE49-F238E27FC236}">
                <a16:creationId xmlns:a16="http://schemas.microsoft.com/office/drawing/2014/main" id="{FD953DE7-DDE9-D8B7-FF7F-48FB0B577C0F}"/>
              </a:ext>
            </a:extLst>
          </p:cNvPr>
          <p:cNvSpPr txBox="1"/>
          <p:nvPr/>
        </p:nvSpPr>
        <p:spPr>
          <a:xfrm>
            <a:off x="4658906" y="4750954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454" name="TextBox 96">
            <a:extLst>
              <a:ext uri="{FF2B5EF4-FFF2-40B4-BE49-F238E27FC236}">
                <a16:creationId xmlns:a16="http://schemas.microsoft.com/office/drawing/2014/main" id="{A7318634-BA2C-F744-4F3E-BC70E50CC8C6}"/>
              </a:ext>
            </a:extLst>
          </p:cNvPr>
          <p:cNvSpPr txBox="1"/>
          <p:nvPr/>
        </p:nvSpPr>
        <p:spPr>
          <a:xfrm>
            <a:off x="2500832" y="5271691"/>
            <a:ext cx="20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Arbitrary number/dimension of hidden layers</a:t>
            </a:r>
          </a:p>
        </p:txBody>
      </p:sp>
      <p:sp>
        <p:nvSpPr>
          <p:cNvPr id="461" name="TextBox 96">
            <a:extLst>
              <a:ext uri="{FF2B5EF4-FFF2-40B4-BE49-F238E27FC236}">
                <a16:creationId xmlns:a16="http://schemas.microsoft.com/office/drawing/2014/main" id="{EC40A85B-8BF9-63B5-CD84-81ACC262EB38}"/>
              </a:ext>
            </a:extLst>
          </p:cNvPr>
          <p:cNvSpPr txBox="1"/>
          <p:nvPr/>
        </p:nvSpPr>
        <p:spPr>
          <a:xfrm>
            <a:off x="4406199" y="5269640"/>
            <a:ext cx="1442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Learned Output of Final Hidden Layer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1D014E58-983E-87D7-9721-F5290AAC8B01}"/>
              </a:ext>
            </a:extLst>
          </p:cNvPr>
          <p:cNvCxnSpPr>
            <a:cxnSpLocks/>
            <a:stCxn id="30" idx="3"/>
            <a:endCxn id="452" idx="1"/>
          </p:cNvCxnSpPr>
          <p:nvPr/>
        </p:nvCxnSpPr>
        <p:spPr>
          <a:xfrm>
            <a:off x="3920890" y="4322078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C89D8E40-672C-0A3F-9705-8A5F37C8D26B}"/>
              </a:ext>
            </a:extLst>
          </p:cNvPr>
          <p:cNvSpPr/>
          <p:nvPr/>
        </p:nvSpPr>
        <p:spPr>
          <a:xfrm>
            <a:off x="5992724" y="3646100"/>
            <a:ext cx="4179188" cy="15727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Layers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8E87BFE-520D-1264-6F0A-CE9C8EA8AA42}"/>
              </a:ext>
            </a:extLst>
          </p:cNvPr>
          <p:cNvGrpSpPr/>
          <p:nvPr/>
        </p:nvGrpSpPr>
        <p:grpSpPr>
          <a:xfrm>
            <a:off x="6145433" y="3907891"/>
            <a:ext cx="2224127" cy="1169951"/>
            <a:chOff x="6360800" y="3899439"/>
            <a:chExt cx="2224127" cy="1169951"/>
          </a:xfrm>
        </p:grpSpPr>
        <p:sp>
          <p:nvSpPr>
            <p:cNvPr id="470" name="Rectangle: Rounded Corners 469">
              <a:extLst>
                <a:ext uri="{FF2B5EF4-FFF2-40B4-BE49-F238E27FC236}">
                  <a16:creationId xmlns:a16="http://schemas.microsoft.com/office/drawing/2014/main" id="{124E55DD-B847-37C5-329A-24CBD76F4DB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C719891F-23B6-3B49-CCA9-51D585057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F9C7723-15EA-6BA2-DBA5-1A5065F04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18" t="-2174" r="-590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8BDEA9D5-749D-3FA7-4EB1-3CB406FB8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796F844E-A057-1415-D3CD-C82A4B3CBE54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96">
            <a:extLst>
              <a:ext uri="{FF2B5EF4-FFF2-40B4-BE49-F238E27FC236}">
                <a16:creationId xmlns:a16="http://schemas.microsoft.com/office/drawing/2014/main" id="{2F7C490C-98B0-EF22-5C6F-3777FBB21DE7}"/>
              </a:ext>
            </a:extLst>
          </p:cNvPr>
          <p:cNvSpPr txBox="1"/>
          <p:nvPr/>
        </p:nvSpPr>
        <p:spPr>
          <a:xfrm>
            <a:off x="5921733" y="5271691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90E5D03B-866F-1CC4-9CDF-88F5E7A6794B}"/>
              </a:ext>
            </a:extLst>
          </p:cNvPr>
          <p:cNvGrpSpPr/>
          <p:nvPr/>
        </p:nvGrpSpPr>
        <p:grpSpPr>
          <a:xfrm>
            <a:off x="8473736" y="3907891"/>
            <a:ext cx="1381112" cy="1169951"/>
            <a:chOff x="8218342" y="3901651"/>
            <a:chExt cx="1381112" cy="1169951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DC2AB8AF-3ADE-56B6-A330-3A0F042DD8BF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8F4A0B08-C2DA-15F6-9D38-256CCC059B29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31B0235-F438-1456-F429-E68B04B5F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F4E761E5-0C91-BEA1-0D81-9254ECBCF5CE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A0356789-2FAD-57A7-FE2F-CDEF4D5C9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/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EE5B9C70-D42C-0AB7-67D6-BE0A73754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37" y="4505959"/>
                  <a:ext cx="1132682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4324" t="-6250" r="-378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3" name="TextBox 96">
            <a:extLst>
              <a:ext uri="{FF2B5EF4-FFF2-40B4-BE49-F238E27FC236}">
                <a16:creationId xmlns:a16="http://schemas.microsoft.com/office/drawing/2014/main" id="{92F3D8BD-98FB-3758-0598-5C138FA3718D}"/>
              </a:ext>
            </a:extLst>
          </p:cNvPr>
          <p:cNvSpPr txBox="1"/>
          <p:nvPr/>
        </p:nvSpPr>
        <p:spPr>
          <a:xfrm>
            <a:off x="8003803" y="5283836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 and converts output to be dB-like 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49CA5DE3-1E04-F48E-994D-C2E8F3755AD1}"/>
              </a:ext>
            </a:extLst>
          </p:cNvPr>
          <p:cNvCxnSpPr>
            <a:cxnSpLocks/>
          </p:cNvCxnSpPr>
          <p:nvPr/>
        </p:nvCxnSpPr>
        <p:spPr>
          <a:xfrm>
            <a:off x="5470198" y="4407958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411FFEB1-B953-E6AD-88C0-FAE3D731537C}"/>
              </a:ext>
            </a:extLst>
          </p:cNvPr>
          <p:cNvCxnSpPr>
            <a:cxnSpLocks/>
          </p:cNvCxnSpPr>
          <p:nvPr/>
        </p:nvCxnSpPr>
        <p:spPr>
          <a:xfrm>
            <a:off x="7986533" y="4445936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ube 507">
            <a:extLst>
              <a:ext uri="{FF2B5EF4-FFF2-40B4-BE49-F238E27FC236}">
                <a16:creationId xmlns:a16="http://schemas.microsoft.com/office/drawing/2014/main" id="{B44F98D0-1A08-273A-E937-491135108447}"/>
              </a:ext>
            </a:extLst>
          </p:cNvPr>
          <p:cNvSpPr/>
          <p:nvPr/>
        </p:nvSpPr>
        <p:spPr>
          <a:xfrm>
            <a:off x="10644837" y="3787226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9" name="TextBox 63">
            <a:extLst>
              <a:ext uri="{FF2B5EF4-FFF2-40B4-BE49-F238E27FC236}">
                <a16:creationId xmlns:a16="http://schemas.microsoft.com/office/drawing/2014/main" id="{A73C4EC8-E0E9-B89D-030D-97D491D7E4A3}"/>
              </a:ext>
            </a:extLst>
          </p:cNvPr>
          <p:cNvSpPr txBox="1"/>
          <p:nvPr/>
        </p:nvSpPr>
        <p:spPr>
          <a:xfrm>
            <a:off x="10316385" y="3312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0" name="TextBox 96">
            <a:extLst>
              <a:ext uri="{FF2B5EF4-FFF2-40B4-BE49-F238E27FC236}">
                <a16:creationId xmlns:a16="http://schemas.microsoft.com/office/drawing/2014/main" id="{8833D670-0D2D-1729-7E3F-D59C9DA57FB2}"/>
              </a:ext>
            </a:extLst>
          </p:cNvPr>
          <p:cNvSpPr txBox="1"/>
          <p:nvPr/>
        </p:nvSpPr>
        <p:spPr>
          <a:xfrm>
            <a:off x="9973436" y="5294989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/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511" name="TextBox 83">
                <a:extLst>
                  <a:ext uri="{FF2B5EF4-FFF2-40B4-BE49-F238E27FC236}">
                    <a16:creationId xmlns:a16="http://schemas.microsoft.com/office/drawing/2014/main" id="{E075EAA8-FA1D-899F-06BD-61522500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60" y="4972405"/>
                <a:ext cx="605358" cy="400110"/>
              </a:xfrm>
              <a:prstGeom prst="rect">
                <a:avLst/>
              </a:prstGeom>
              <a:blipFill>
                <a:blip r:embed="rId11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811037BB-0812-8404-8CAA-60F3F4139779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829182" y="4417357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F8AECA4-3C4A-2097-C9DD-DACD2C9DE4D0}"/>
              </a:ext>
            </a:extLst>
          </p:cNvPr>
          <p:cNvSpPr txBox="1"/>
          <p:nvPr/>
        </p:nvSpPr>
        <p:spPr>
          <a:xfrm>
            <a:off x="4307665" y="3642591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0F26D-1417-2625-105C-E92D89C481D8}"/>
              </a:ext>
            </a:extLst>
          </p:cNvPr>
          <p:cNvSpPr/>
          <p:nvPr/>
        </p:nvSpPr>
        <p:spPr>
          <a:xfrm>
            <a:off x="676656" y="322343"/>
            <a:ext cx="10824410" cy="264699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7D7EC-8DDC-0315-1535-D8F6C75F54BB}"/>
              </a:ext>
            </a:extLst>
          </p:cNvPr>
          <p:cNvSpPr/>
          <p:nvPr/>
        </p:nvSpPr>
        <p:spPr>
          <a:xfrm>
            <a:off x="4557874" y="1148495"/>
            <a:ext cx="883768" cy="788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FEC37-ECFC-6945-8793-5A0AD3D644E6}"/>
              </a:ext>
            </a:extLst>
          </p:cNvPr>
          <p:cNvSpPr txBox="1"/>
          <p:nvPr/>
        </p:nvSpPr>
        <p:spPr>
          <a:xfrm>
            <a:off x="662378" y="322343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MUSIC Algorithm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0C19AD-477E-C855-8594-F9DB7B32AE37}"/>
              </a:ext>
            </a:extLst>
          </p:cNvPr>
          <p:cNvSpPr/>
          <p:nvPr/>
        </p:nvSpPr>
        <p:spPr>
          <a:xfrm>
            <a:off x="1270549" y="1148495"/>
            <a:ext cx="804653" cy="807361"/>
          </a:xfrm>
          <a:prstGeom prst="cube">
            <a:avLst>
              <a:gd name="adj" fmla="val 625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63666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4E7C4520-43F3-3FBA-C5B0-7DED6F76345D}"/>
              </a:ext>
            </a:extLst>
          </p:cNvPr>
          <p:cNvSpPr txBox="1"/>
          <p:nvPr/>
        </p:nvSpPr>
        <p:spPr>
          <a:xfrm>
            <a:off x="1336051" y="695990"/>
            <a:ext cx="575391" cy="30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11" name="TextBox 83">
            <a:extLst>
              <a:ext uri="{FF2B5EF4-FFF2-40B4-BE49-F238E27FC236}">
                <a16:creationId xmlns:a16="http://schemas.microsoft.com/office/drawing/2014/main" id="{97EE3162-5E1F-D5A8-6719-BCABBAE5671E}"/>
              </a:ext>
            </a:extLst>
          </p:cNvPr>
          <p:cNvSpPr txBox="1"/>
          <p:nvPr/>
        </p:nvSpPr>
        <p:spPr>
          <a:xfrm>
            <a:off x="1272857" y="1945040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12" name="TextBox 96">
            <a:extLst>
              <a:ext uri="{FF2B5EF4-FFF2-40B4-BE49-F238E27FC236}">
                <a16:creationId xmlns:a16="http://schemas.microsoft.com/office/drawing/2014/main" id="{F035A837-A3EC-BEC9-940E-FAF390A8EE87}"/>
              </a:ext>
            </a:extLst>
          </p:cNvPr>
          <p:cNvSpPr txBox="1"/>
          <p:nvPr/>
        </p:nvSpPr>
        <p:spPr>
          <a:xfrm>
            <a:off x="689028" y="2364447"/>
            <a:ext cx="2015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Sample Correlation Matrix from a N-Element ULA (complex)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365EB-7521-EC3E-5257-7D72C732FE44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075202" y="1527030"/>
            <a:ext cx="1082466" cy="8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/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466622-6B7D-318B-4949-BC6CD46F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525" y="1304868"/>
                <a:ext cx="909673" cy="374718"/>
              </a:xfrm>
              <a:prstGeom prst="rect">
                <a:avLst/>
              </a:prstGeom>
              <a:blipFill>
                <a:blip r:embed="rId12"/>
                <a:stretch>
                  <a:fillRect l="-6040" r="-1342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3">
            <a:extLst>
              <a:ext uri="{FF2B5EF4-FFF2-40B4-BE49-F238E27FC236}">
                <a16:creationId xmlns:a16="http://schemas.microsoft.com/office/drawing/2014/main" id="{0D675F64-393F-599B-BDD1-4C4DC1E0CB41}"/>
              </a:ext>
            </a:extLst>
          </p:cNvPr>
          <p:cNvSpPr txBox="1"/>
          <p:nvPr/>
        </p:nvSpPr>
        <p:spPr>
          <a:xfrm>
            <a:off x="4644628" y="1964337"/>
            <a:ext cx="79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Dim: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 x N x 1)</a:t>
            </a:r>
          </a:p>
        </p:txBody>
      </p:sp>
      <p:sp>
        <p:nvSpPr>
          <p:cNvPr id="21" name="TextBox 96">
            <a:extLst>
              <a:ext uri="{FF2B5EF4-FFF2-40B4-BE49-F238E27FC236}">
                <a16:creationId xmlns:a16="http://schemas.microsoft.com/office/drawing/2014/main" id="{8CD87ABE-B8F2-F4BC-FD24-72D9F1FCDC92}"/>
              </a:ext>
            </a:extLst>
          </p:cNvPr>
          <p:cNvSpPr txBox="1"/>
          <p:nvPr/>
        </p:nvSpPr>
        <p:spPr>
          <a:xfrm>
            <a:off x="4290331" y="2492165"/>
            <a:ext cx="1600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Noise Subspace Based Projection Matrix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FC32FA-148A-A686-2596-C7E921F5550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06612" y="1535461"/>
            <a:ext cx="651262" cy="709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8E36E6F8-0868-2CCF-2EA5-93F1F1127DE2}"/>
              </a:ext>
            </a:extLst>
          </p:cNvPr>
          <p:cNvGrpSpPr/>
          <p:nvPr/>
        </p:nvGrpSpPr>
        <p:grpSpPr>
          <a:xfrm>
            <a:off x="6131155" y="1121274"/>
            <a:ext cx="2224127" cy="1169951"/>
            <a:chOff x="6360800" y="3899439"/>
            <a:chExt cx="2224127" cy="1169951"/>
          </a:xfrm>
        </p:grpSpPr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B508465A-8385-CDD9-C752-11D824F448D1}"/>
                </a:ext>
              </a:extLst>
            </p:cNvPr>
            <p:cNvSpPr/>
            <p:nvPr/>
          </p:nvSpPr>
          <p:spPr>
            <a:xfrm>
              <a:off x="6360800" y="3899439"/>
              <a:ext cx="1841100" cy="1169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/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6DF4F6F9-2516-512A-4CBC-0029013CE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22" y="3900772"/>
                  <a:ext cx="1751256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/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44320C73-A4FF-92E0-35F3-7EB92C9BF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610" y="4423901"/>
                  <a:ext cx="134517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0" t="-2222" r="-54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/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F22521D0-0027-4931-F2AB-095AB885D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567" y="4786151"/>
                  <a:ext cx="1356360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F4688E2F-AF1E-293F-A604-603AC19ED460}"/>
                </a:ext>
              </a:extLst>
            </p:cNvPr>
            <p:cNvCxnSpPr>
              <a:cxnSpLocks/>
            </p:cNvCxnSpPr>
            <p:nvPr/>
          </p:nvCxnSpPr>
          <p:spPr>
            <a:xfrm>
              <a:off x="6360800" y="4301691"/>
              <a:ext cx="1841100" cy="1193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4" name="TextBox 96">
            <a:extLst>
              <a:ext uri="{FF2B5EF4-FFF2-40B4-BE49-F238E27FC236}">
                <a16:creationId xmlns:a16="http://schemas.microsoft.com/office/drawing/2014/main" id="{2870B0BC-BC79-310E-EE73-ECDAC543C92D}"/>
              </a:ext>
            </a:extLst>
          </p:cNvPr>
          <p:cNvSpPr txBox="1"/>
          <p:nvPr/>
        </p:nvSpPr>
        <p:spPr>
          <a:xfrm>
            <a:off x="5907455" y="2485074"/>
            <a:ext cx="2219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Assess orthogonality against steering vectors in set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2A8B1222-40FA-C4AB-093E-3BAC458C9B5A}"/>
              </a:ext>
            </a:extLst>
          </p:cNvPr>
          <p:cNvGrpSpPr/>
          <p:nvPr/>
        </p:nvGrpSpPr>
        <p:grpSpPr>
          <a:xfrm>
            <a:off x="8459458" y="1121274"/>
            <a:ext cx="1381112" cy="1169951"/>
            <a:chOff x="8218342" y="3901651"/>
            <a:chExt cx="1381112" cy="1169951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C233791C-B880-0152-D2AC-A78A0A361551}"/>
                </a:ext>
              </a:extLst>
            </p:cNvPr>
            <p:cNvGrpSpPr/>
            <p:nvPr/>
          </p:nvGrpSpPr>
          <p:grpSpPr>
            <a:xfrm>
              <a:off x="8218342" y="3901651"/>
              <a:ext cx="1381112" cy="1169951"/>
              <a:chOff x="6360800" y="3899439"/>
              <a:chExt cx="1855378" cy="1169951"/>
            </a:xfrm>
          </p:grpSpPr>
          <p:sp>
            <p:nvSpPr>
              <p:cNvPr id="469" name="Rectangle: Rounded Corners 468">
                <a:extLst>
                  <a:ext uri="{FF2B5EF4-FFF2-40B4-BE49-F238E27FC236}">
                    <a16:creationId xmlns:a16="http://schemas.microsoft.com/office/drawing/2014/main" id="{6C9D4015-CDAB-B73C-D508-269B0B6AC4BF}"/>
                  </a:ext>
                </a:extLst>
              </p:cNvPr>
              <p:cNvSpPr/>
              <p:nvPr/>
            </p:nvSpPr>
            <p:spPr>
              <a:xfrm>
                <a:off x="6360800" y="3899439"/>
                <a:ext cx="1841100" cy="116995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5864D776-9B1C-B843-4592-461BD34A68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22" y="3900772"/>
                    <a:ext cx="175125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A7F2CDC-14C4-422C-6A70-1231E9B74DA4}"/>
                  </a:ext>
                </a:extLst>
              </p:cNvPr>
              <p:cNvSpPr txBox="1"/>
              <p:nvPr/>
            </p:nvSpPr>
            <p:spPr>
              <a:xfrm>
                <a:off x="6594678" y="442390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EF014B4-7871-1A65-1CBC-F29BC2E34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800" y="4301691"/>
                <a:ext cx="1841100" cy="1193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/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9F5883E-B1DA-610A-887E-AE0D27373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682" y="4502803"/>
                  <a:ext cx="42236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1594" t="-2222" r="-7246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8" name="TextBox 96">
            <a:extLst>
              <a:ext uri="{FF2B5EF4-FFF2-40B4-BE49-F238E27FC236}">
                <a16:creationId xmlns:a16="http://schemas.microsoft.com/office/drawing/2014/main" id="{D286A0EB-FB33-0C59-44F9-D6630B32CC52}"/>
              </a:ext>
            </a:extLst>
          </p:cNvPr>
          <p:cNvSpPr txBox="1"/>
          <p:nvPr/>
        </p:nvSpPr>
        <p:spPr>
          <a:xfrm>
            <a:off x="8044126" y="2524857"/>
            <a:ext cx="221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Performs reciprocal operation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07D0E15C-9641-1F30-25F3-2FC661814BC6}"/>
              </a:ext>
            </a:extLst>
          </p:cNvPr>
          <p:cNvCxnSpPr>
            <a:cxnSpLocks/>
          </p:cNvCxnSpPr>
          <p:nvPr/>
        </p:nvCxnSpPr>
        <p:spPr>
          <a:xfrm>
            <a:off x="5455920" y="1621341"/>
            <a:ext cx="6609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581A9CD0-3AA2-40BC-F174-1FF065A7C685}"/>
              </a:ext>
            </a:extLst>
          </p:cNvPr>
          <p:cNvCxnSpPr>
            <a:cxnSpLocks/>
          </p:cNvCxnSpPr>
          <p:nvPr/>
        </p:nvCxnSpPr>
        <p:spPr>
          <a:xfrm>
            <a:off x="7972255" y="1659319"/>
            <a:ext cx="4872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Cube 482">
            <a:extLst>
              <a:ext uri="{FF2B5EF4-FFF2-40B4-BE49-F238E27FC236}">
                <a16:creationId xmlns:a16="http://schemas.microsoft.com/office/drawing/2014/main" id="{A72B3CE9-AAB4-AA71-FA3D-037B96DA9B66}"/>
              </a:ext>
            </a:extLst>
          </p:cNvPr>
          <p:cNvSpPr/>
          <p:nvPr/>
        </p:nvSpPr>
        <p:spPr>
          <a:xfrm>
            <a:off x="10630559" y="1000609"/>
            <a:ext cx="220260" cy="1183124"/>
          </a:xfrm>
          <a:prstGeom prst="cube">
            <a:avLst>
              <a:gd name="adj" fmla="val 35021"/>
            </a:avLst>
          </a:prstGeom>
          <a:solidFill>
            <a:srgbClr val="D9D9D6"/>
          </a:solidFill>
          <a:ln w="12700" cap="flat" cmpd="sng" algn="ctr">
            <a:solidFill>
              <a:srgbClr val="63666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8" name="TextBox 63">
            <a:extLst>
              <a:ext uri="{FF2B5EF4-FFF2-40B4-BE49-F238E27FC236}">
                <a16:creationId xmlns:a16="http://schemas.microsoft.com/office/drawing/2014/main" id="{CC77C725-6DDF-CC84-3763-5055EF92011D}"/>
              </a:ext>
            </a:extLst>
          </p:cNvPr>
          <p:cNvSpPr txBox="1"/>
          <p:nvPr/>
        </p:nvSpPr>
        <p:spPr>
          <a:xfrm>
            <a:off x="10302107" y="526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1" name="TextBox 96">
            <a:extLst>
              <a:ext uri="{FF2B5EF4-FFF2-40B4-BE49-F238E27FC236}">
                <a16:creationId xmlns:a16="http://schemas.microsoft.com/office/drawing/2014/main" id="{56E2C4F9-A2D0-FA6E-53D9-D3826F86ADD6}"/>
              </a:ext>
            </a:extLst>
          </p:cNvPr>
          <p:cNvSpPr txBox="1"/>
          <p:nvPr/>
        </p:nvSpPr>
        <p:spPr>
          <a:xfrm>
            <a:off x="9867118" y="2516953"/>
            <a:ext cx="178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Estimated Spatial Spectrum by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/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Dim: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d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x1)</a:t>
                </a:r>
              </a:p>
            </p:txBody>
          </p:sp>
        </mc:Choice>
        <mc:Fallback xmlns="">
          <p:sp>
            <p:nvSpPr>
              <p:cNvPr id="494" name="TextBox 83">
                <a:extLst>
                  <a:ext uri="{FF2B5EF4-FFF2-40B4-BE49-F238E27FC236}">
                    <a16:creationId xmlns:a16="http://schemas.microsoft.com/office/drawing/2014/main" id="{5461FD51-B48E-8E91-BFEB-50E570BC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82" y="2185788"/>
                <a:ext cx="605358" cy="400110"/>
              </a:xfrm>
              <a:prstGeom prst="rect">
                <a:avLst/>
              </a:prstGeom>
              <a:blipFill>
                <a:blip r:embed="rId18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5A7BBFB6-6CC5-1F30-95D4-86042636655D}"/>
              </a:ext>
            </a:extLst>
          </p:cNvPr>
          <p:cNvCxnSpPr>
            <a:cxnSpLocks/>
            <a:endCxn id="483" idx="2"/>
          </p:cNvCxnSpPr>
          <p:nvPr/>
        </p:nvCxnSpPr>
        <p:spPr>
          <a:xfrm flipV="1">
            <a:off x="9814904" y="1630740"/>
            <a:ext cx="815655" cy="10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TextBox 500">
            <a:extLst>
              <a:ext uri="{FF2B5EF4-FFF2-40B4-BE49-F238E27FC236}">
                <a16:creationId xmlns:a16="http://schemas.microsoft.com/office/drawing/2014/main" id="{1411AEBD-D090-FE7F-B856-D1E4C962C1E5}"/>
              </a:ext>
            </a:extLst>
          </p:cNvPr>
          <p:cNvSpPr txBox="1"/>
          <p:nvPr/>
        </p:nvSpPr>
        <p:spPr>
          <a:xfrm>
            <a:off x="4293387" y="855974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Surrogate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/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𝒆𝒊𝒈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34A2B319-94C2-0BD8-59B4-5A848B1E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1" y="1334731"/>
                <a:ext cx="831959" cy="369332"/>
              </a:xfrm>
              <a:prstGeom prst="rect">
                <a:avLst/>
              </a:prstGeom>
              <a:blipFill>
                <a:blip r:embed="rId19"/>
                <a:stretch>
                  <a:fillRect l="-11029" r="-125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8" name="Group 527">
            <a:extLst>
              <a:ext uri="{FF2B5EF4-FFF2-40B4-BE49-F238E27FC236}">
                <a16:creationId xmlns:a16="http://schemas.microsoft.com/office/drawing/2014/main" id="{6C21DAED-E83E-037E-A4CE-8B3880FE10BD}"/>
              </a:ext>
            </a:extLst>
          </p:cNvPr>
          <p:cNvGrpSpPr/>
          <p:nvPr/>
        </p:nvGrpSpPr>
        <p:grpSpPr>
          <a:xfrm>
            <a:off x="2425699" y="2410087"/>
            <a:ext cx="2015927" cy="600164"/>
            <a:chOff x="2521742" y="2429113"/>
            <a:chExt cx="2015927" cy="600164"/>
          </a:xfrm>
        </p:grpSpPr>
        <p:sp>
          <p:nvSpPr>
            <p:cNvPr id="20" name="TextBox 96">
              <a:extLst>
                <a:ext uri="{FF2B5EF4-FFF2-40B4-BE49-F238E27FC236}">
                  <a16:creationId xmlns:a16="http://schemas.microsoft.com/office/drawing/2014/main" id="{F09BF216-EF58-9688-7F0D-F7A18DAE268A}"/>
                </a:ext>
              </a:extLst>
            </p:cNvPr>
            <p:cNvSpPr txBox="1"/>
            <p:nvPr/>
          </p:nvSpPr>
          <p:spPr>
            <a:xfrm>
              <a:off x="2521742" y="2429113"/>
              <a:ext cx="20159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Eigendecomposition into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/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B69908C1-301D-948E-75B3-03DB102D5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830" y="2613606"/>
                  <a:ext cx="1821140" cy="2820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3D3D-4F0D-8BD8-4210-B84DC21AC79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3933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E130E-F79E-0EF7-3DE5-02CC45E6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FDBCE7-9C91-3D62-F285-FE2E916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COSnet: Capabilities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EFF198CE-A8A3-04D3-F426-BB792B3C2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AI/ML Surrogate Matrix Has Additional Capabilities and Flexibility in Its Structure/Nature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0D27E-5D64-2C5F-2A76-9ED4EF44E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6A9D6D-86F9-BE76-D091-4AD01AB3EC54}"/>
              </a:ext>
            </a:extLst>
          </p:cNvPr>
          <p:cNvGrpSpPr/>
          <p:nvPr/>
        </p:nvGrpSpPr>
        <p:grpSpPr>
          <a:xfrm>
            <a:off x="771232" y="956814"/>
            <a:ext cx="10744111" cy="4738444"/>
            <a:chOff x="771232" y="956814"/>
            <a:chExt cx="10744111" cy="44615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A84462-A5A2-4BD5-CF24-AD527E389DA3}"/>
                </a:ext>
              </a:extLst>
            </p:cNvPr>
            <p:cNvSpPr/>
            <p:nvPr/>
          </p:nvSpPr>
          <p:spPr>
            <a:xfrm>
              <a:off x="771232" y="95681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333EAF-14B4-34EF-32C8-49905228A306}"/>
                </a:ext>
              </a:extLst>
            </p:cNvPr>
            <p:cNvSpPr/>
            <p:nvPr/>
          </p:nvSpPr>
          <p:spPr>
            <a:xfrm>
              <a:off x="789520" y="3272844"/>
              <a:ext cx="10725823" cy="214552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9" name="Text Placeholder 8">
            <a:extLst>
              <a:ext uri="{FF2B5EF4-FFF2-40B4-BE49-F238E27FC236}">
                <a16:creationId xmlns:a16="http://schemas.microsoft.com/office/drawing/2014/main" id="{5E384A63-BDE1-4069-B247-7A8EAC3754A9}"/>
              </a:ext>
            </a:extLst>
          </p:cNvPr>
          <p:cNvSpPr>
            <a:spLocks noGrp="1"/>
          </p:cNvSpPr>
          <p:nvPr/>
        </p:nvSpPr>
        <p:spPr>
          <a:xfrm>
            <a:off x="5220167" y="1520832"/>
            <a:ext cx="6155616" cy="178984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MUSIC can theoretically predict up to (N-1) sources for N spatial degrees of freedom( # of antenna elements)</a:t>
            </a: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9456" marR="0" lvl="0" indent="-2194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(Left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The learned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matrix produced by COSnet shows the ability to resolve up to N sources.  </a:t>
            </a:r>
          </a:p>
        </p:txBody>
      </p:sp>
      <p:pic>
        <p:nvPicPr>
          <p:cNvPr id="450" name="Picture 449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FDD0F96D-D944-443E-AA22-787915D7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46" y="1037767"/>
            <a:ext cx="3207144" cy="2127356"/>
          </a:xfrm>
          <a:prstGeom prst="rect">
            <a:avLst/>
          </a:prstGeom>
        </p:spPr>
      </p:pic>
      <p:sp>
        <p:nvSpPr>
          <p:cNvPr id="451" name="TextBox 50">
            <a:extLst>
              <a:ext uri="{FF2B5EF4-FFF2-40B4-BE49-F238E27FC236}">
                <a16:creationId xmlns:a16="http://schemas.microsoft.com/office/drawing/2014/main" id="{A2F6EEDE-548F-4D7A-91F0-B043CD60934D}"/>
              </a:ext>
            </a:extLst>
          </p:cNvPr>
          <p:cNvSpPr txBox="1"/>
          <p:nvPr/>
        </p:nvSpPr>
        <p:spPr>
          <a:xfrm>
            <a:off x="5335499" y="1066515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Resolving up to N Sources</a:t>
            </a:r>
          </a:p>
        </p:txBody>
      </p:sp>
      <p:sp>
        <p:nvSpPr>
          <p:cNvPr id="453" name="Text Placeholder 8">
            <a:extLst>
              <a:ext uri="{FF2B5EF4-FFF2-40B4-BE49-F238E27FC236}">
                <a16:creationId xmlns:a16="http://schemas.microsoft.com/office/drawing/2014/main" id="{447C0ABF-0A36-4B82-AEF4-B6BFD849E581}"/>
              </a:ext>
            </a:extLst>
          </p:cNvPr>
          <p:cNvSpPr txBox="1">
            <a:spLocks/>
          </p:cNvSpPr>
          <p:nvPr/>
        </p:nvSpPr>
        <p:spPr>
          <a:xfrm>
            <a:off x="996770" y="3832561"/>
            <a:ext cx="5889643" cy="17287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Additional information can be provided to the neural network as input to improve predictive ability</a:t>
            </a:r>
          </a:p>
          <a:p>
            <a:endParaRPr lang="en-US" sz="1600" dirty="0"/>
          </a:p>
          <a:p>
            <a:r>
              <a:rPr lang="en-US" sz="1600" dirty="0"/>
              <a:t>(</a:t>
            </a:r>
            <a:r>
              <a:rPr lang="en-US" sz="1600" i="1" dirty="0"/>
              <a:t>Right</a:t>
            </a:r>
            <a:r>
              <a:rPr lang="en-US" sz="1600" dirty="0"/>
              <a:t>) Providing a </a:t>
            </a:r>
            <a:r>
              <a:rPr lang="en-US" sz="1600" dirty="0" err="1"/>
              <a:t>Quadricovariance</a:t>
            </a:r>
            <a:r>
              <a:rPr lang="en-US" sz="1600" dirty="0"/>
              <a:t> matrix as input to the COSnet showed enhanced resolution of N sources, but did not expand the </a:t>
            </a:r>
            <a:r>
              <a:rPr lang="en-US" sz="1600" dirty="0" err="1"/>
              <a:t>DoFs</a:t>
            </a:r>
            <a:r>
              <a:rPr lang="en-US" sz="1600" dirty="0"/>
              <a:t>.</a:t>
            </a:r>
          </a:p>
          <a:p>
            <a:endParaRPr lang="en-US" sz="1800" dirty="0"/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BE7ECF1E-2E6F-405E-9071-ABC8EBC8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26" y="3434795"/>
            <a:ext cx="3066530" cy="223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" name="TextBox 41">
            <a:extLst>
              <a:ext uri="{FF2B5EF4-FFF2-40B4-BE49-F238E27FC236}">
                <a16:creationId xmlns:a16="http://schemas.microsoft.com/office/drawing/2014/main" id="{C5CC82B6-84A1-40AB-965C-DD9C73972047}"/>
              </a:ext>
            </a:extLst>
          </p:cNvPr>
          <p:cNvSpPr txBox="1"/>
          <p:nvPr/>
        </p:nvSpPr>
        <p:spPr>
          <a:xfrm>
            <a:off x="1091944" y="3448136"/>
            <a:ext cx="3731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cs typeface="Arial"/>
              </a:rPr>
              <a:t>Utilizing Alternative Input Data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73B6BA0-81F1-30F0-0913-AC944DDB2643}"/>
              </a:ext>
            </a:extLst>
          </p:cNvPr>
          <p:cNvSpPr txBox="1"/>
          <p:nvPr/>
        </p:nvSpPr>
        <p:spPr>
          <a:xfrm>
            <a:off x="755990" y="301667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2EEA1647-FFD8-86C1-24FF-5CBA3FD5D7B7}"/>
              </a:ext>
            </a:extLst>
          </p:cNvPr>
          <p:cNvSpPr txBox="1"/>
          <p:nvPr/>
        </p:nvSpPr>
        <p:spPr>
          <a:xfrm>
            <a:off x="10398140" y="5489716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Using a 4elem. ULA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D9D9A-0F97-BB12-0128-B080FF8109E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819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98D5-6A5A-7FA9-1194-C7F8A4B8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730AD75F-C63D-C4D2-3B22-DAAA0DC3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Restate Problem Statement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48F9169-21F9-A72C-E679-7898B111B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92911-724A-A92C-113F-7FEB4B93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262D-090B-28C2-8B39-6F858C35FEE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50918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CEB2-9BFA-46A5-A36A-6B4ED876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AA39072F-18FD-4F97-AE2F-899516C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14614F39-0F23-A300-C1F3-B416A023AC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Various Surrogate Matrices Have Been Covered. Can We Develop A Better One?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CC9D1-E46A-9431-D01D-D9F48AC27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8B4A7208-FEB2-FC57-9BAA-BD6E51026F6D}"/>
              </a:ext>
            </a:extLst>
          </p:cNvPr>
          <p:cNvSpPr/>
          <p:nvPr/>
        </p:nvSpPr>
        <p:spPr>
          <a:xfrm>
            <a:off x="1397748" y="1082844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8707FC79-15B4-4714-3CFC-956874156738}"/>
              </a:ext>
            </a:extLst>
          </p:cNvPr>
          <p:cNvSpPr txBox="1"/>
          <p:nvPr/>
        </p:nvSpPr>
        <p:spPr>
          <a:xfrm>
            <a:off x="1500578" y="1221574"/>
            <a:ext cx="4263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B66FDD1F-68FA-FE65-F7E3-E52A3B02AEA2}"/>
              </a:ext>
            </a:extLst>
          </p:cNvPr>
          <p:cNvSpPr txBox="1">
            <a:spLocks/>
          </p:cNvSpPr>
          <p:nvPr/>
        </p:nvSpPr>
        <p:spPr>
          <a:xfrm>
            <a:off x="1745342" y="1739324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D5B15143-4D58-69E8-96E8-B120D92953A9}"/>
              </a:ext>
            </a:extLst>
          </p:cNvPr>
          <p:cNvSpPr/>
          <p:nvPr/>
        </p:nvSpPr>
        <p:spPr>
          <a:xfrm>
            <a:off x="6214150" y="1077063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18A3CEF7-8901-A211-F4C6-681AE31B2A20}"/>
              </a:ext>
            </a:extLst>
          </p:cNvPr>
          <p:cNvSpPr txBox="1"/>
          <p:nvPr/>
        </p:nvSpPr>
        <p:spPr>
          <a:xfrm>
            <a:off x="6278883" y="1123086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2489AF72-50CF-79DC-8D59-BE995A18D344}"/>
              </a:ext>
            </a:extLst>
          </p:cNvPr>
          <p:cNvSpPr txBox="1">
            <a:spLocks/>
          </p:cNvSpPr>
          <p:nvPr/>
        </p:nvSpPr>
        <p:spPr>
          <a:xfrm>
            <a:off x="6466531" y="1829301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57D5FF4F-B74A-B4F8-A1EA-D70F9ADB2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085" y="3236169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7A57EEF0-F44F-AF96-FBAA-54DB72151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9266" y="3166779"/>
            <a:ext cx="1443519" cy="1443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0" lang="en-US" sz="1800" b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FB47280-11C5-07AA-23AC-83427AF62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2254264"/>
                  </p:ext>
                </p:extLst>
              </p:nvPr>
            </p:nvGraphicFramePr>
            <p:xfrm>
              <a:off x="2150150" y="4729404"/>
              <a:ext cx="8128000" cy="746838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339628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6387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5404126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2517430"/>
                        </a:ext>
                      </a:extLst>
                    </a:gridCol>
                  </a:tblGrid>
                  <a:tr h="3737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Surrogate Matrices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MVDR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MUSIC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COSnet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7488012"/>
                      </a:ext>
                    </a:extLst>
                  </a:tr>
                  <a:tr h="37312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299" t="-108065" r="-200599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901" t="-108065" r="-10120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0000" t="-108065" r="-898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011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0824B-0D6D-1EEB-D628-209443E9BE7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08298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5327-381D-1951-B46D-5024DF61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03490F58-8537-E872-95B2-6D5D00F7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Provided Data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FEA10B9-23EA-35B9-AF56-BFF5C940D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Continued Support For Providing Any Required Data/Scripts/Information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FFB12-69C5-DE76-53AA-B41525023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CA6C7D9-01C8-8C5A-3BD3-0A1A8FCCDDA7}"/>
              </a:ext>
            </a:extLst>
          </p:cNvPr>
          <p:cNvGrpSpPr/>
          <p:nvPr/>
        </p:nvGrpSpPr>
        <p:grpSpPr>
          <a:xfrm>
            <a:off x="690934" y="996379"/>
            <a:ext cx="10824409" cy="4759579"/>
            <a:chOff x="690934" y="996379"/>
            <a:chExt cx="11318185" cy="4759579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17DDB95-29F9-2F96-8705-F7F59878C7EE}"/>
                </a:ext>
              </a:extLst>
            </p:cNvPr>
            <p:cNvSpPr/>
            <p:nvPr/>
          </p:nvSpPr>
          <p:spPr>
            <a:xfrm>
              <a:off x="690934" y="996381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4CCA855-34B4-D292-FA03-34DE5FE72736}"/>
                </a:ext>
              </a:extLst>
            </p:cNvPr>
            <p:cNvSpPr/>
            <p:nvPr/>
          </p:nvSpPr>
          <p:spPr>
            <a:xfrm>
              <a:off x="4519852" y="996380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B3F72DB8-1187-7B4A-0FC2-687F81B6D118}"/>
                </a:ext>
              </a:extLst>
            </p:cNvPr>
            <p:cNvSpPr/>
            <p:nvPr/>
          </p:nvSpPr>
          <p:spPr>
            <a:xfrm>
              <a:off x="8348770" y="996379"/>
              <a:ext cx="3660349" cy="475957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5" name="TextBox 464">
            <a:extLst>
              <a:ext uri="{FF2B5EF4-FFF2-40B4-BE49-F238E27FC236}">
                <a16:creationId xmlns:a16="http://schemas.microsoft.com/office/drawing/2014/main" id="{4A82A20A-D5C6-458B-02CF-7B5E5E0F3449}"/>
              </a:ext>
            </a:extLst>
          </p:cNvPr>
          <p:cNvSpPr txBox="1"/>
          <p:nvPr/>
        </p:nvSpPr>
        <p:spPr>
          <a:xfrm>
            <a:off x="676657" y="981392"/>
            <a:ext cx="23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Surrogate Matrix Data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846DDAA4-5B1B-6BBA-3A35-EB762D0B56FB}"/>
              </a:ext>
            </a:extLst>
          </p:cNvPr>
          <p:cNvSpPr txBox="1"/>
          <p:nvPr/>
        </p:nvSpPr>
        <p:spPr>
          <a:xfrm>
            <a:off x="4343666" y="97713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Algorithm/Helper Scripts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7614C91-4CD2-6DBE-D774-9E482FA3A492}"/>
              </a:ext>
            </a:extLst>
          </p:cNvPr>
          <p:cNvSpPr txBox="1"/>
          <p:nvPr/>
        </p:nvSpPr>
        <p:spPr>
          <a:xfrm>
            <a:off x="8038333" y="977131"/>
            <a:ext cx="124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/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50 Realizations of Array Data for each source count (1-4) that Includes 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Normalized Sample Correlation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sz="1600" b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: Corresponding AI/ML Surrogate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Truth </a:t>
                </a:r>
                <a:r>
                  <a:rPr lang="en-US" sz="1600" dirty="0" err="1"/>
                  <a:t>DoAs</a:t>
                </a:r>
                <a:r>
                  <a:rPr lang="en-US" sz="1600" dirty="0"/>
                  <a:t>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𝑺𝑵𝑹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𝑆𝑁𝑅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SNRs of sources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General ULA parameters (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ne, d, </a:t>
                </a:r>
                <a:r>
                  <a:rPr lang="en-US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az_extent</a:t>
                </a:r>
                <a:r>
                  <a:rPr lang="en-US" sz="16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1DFF93B4-6A65-C7B6-0ACC-E67E72E2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0" y="1478524"/>
                <a:ext cx="3299168" cy="4530984"/>
              </a:xfrm>
              <a:prstGeom prst="rect">
                <a:avLst/>
              </a:prstGeom>
              <a:blipFill>
                <a:blip r:embed="rId4"/>
                <a:stretch>
                  <a:fillRect l="-1109" t="-404" r="-2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TextBox 474">
            <a:extLst>
              <a:ext uri="{FF2B5EF4-FFF2-40B4-BE49-F238E27FC236}">
                <a16:creationId xmlns:a16="http://schemas.microsoft.com/office/drawing/2014/main" id="{DFCD8778-9230-C769-E8DE-53A7AF692381}"/>
              </a:ext>
            </a:extLst>
          </p:cNvPr>
          <p:cNvSpPr txBox="1"/>
          <p:nvPr/>
        </p:nvSpPr>
        <p:spPr>
          <a:xfrm>
            <a:off x="4487290" y="1417490"/>
            <a:ext cx="31824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MATLAB script to support analysis of data and methods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Antenna Pattern of 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Steering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 Array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Demonstration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Conventional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MVDR Beamformer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Surrogate Matrix Data and Plot Spatial Spectrum.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35135BFC-9066-DDE1-8FD7-75BA71619553}"/>
              </a:ext>
            </a:extLst>
          </p:cNvPr>
          <p:cNvSpPr txBox="1"/>
          <p:nvPr/>
        </p:nvSpPr>
        <p:spPr>
          <a:xfrm>
            <a:off x="8147659" y="1305378"/>
            <a:ext cx="32347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</a:rPr>
              <a:t>Papers on MUSIC and other Subspace Based Techniques</a:t>
            </a:r>
            <a:endParaRPr lang="en-US" sz="1400" b="0" i="0" u="none" strike="noStrike" baseline="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R. Schmidt, “A signal subspace approach to multiple emitter location and spectral estimation”,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R. H. Roy, “ESPRIT – Estimation of Signal Parameters via Rotational Invariance Techniques”,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Y. Hua and T. K. Sarkar, “Matrix Pencil Method for Estimating Parameters of Exponentially damped/Undamped Sinusoids in Noise”, IEEE Transactions on ASSP, Vol. 38, No. 5, May 1990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T. K. Sarkar and O. Pereira,” Using the Matrix Pencil Method to Estimate the Parameters of a Sum of Complex Exponentials”, IEEE AP Magazine, Vol. 37, No. 1, February 1995. </a:t>
            </a:r>
            <a:endParaRPr lang="en-US" sz="10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</a:rPr>
              <a:t>Papers on Higher Order Statistics and Virtual Array Concepts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B. Porat and B. Friedlander, “Direction finding algorithms based on high-order statistics,”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39, 2016-2024, Sep. 1991.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2. M. C. Dogan and J. M. Mendel, “Applications of cumulants to array processing: I. Aperture extension and array calibration.”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Proc.,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43, pp. 1200-16, May 1995.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3. P. Chevalier, L. Albera,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and P. Comon, “On the virtual array concept for higher order array processing,”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 Signal Processing,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vol. 53, pp. 1254-1271, Apr. 2005. </a:t>
            </a:r>
          </a:p>
          <a:p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 P. Chevalier and A. </a:t>
            </a:r>
            <a:r>
              <a:rPr lang="en-US" sz="9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Ferreol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“On the virtual array concept for the fourth-order direction finding problem,” </a:t>
            </a:r>
            <a:r>
              <a:rPr lang="en-US" sz="9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IEEE Trans. Signal Processing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vol. 47, pp. 2592-2595, Sep. 1999. </a:t>
            </a:r>
          </a:p>
          <a:p>
            <a:endParaRPr lang="en-US" sz="9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BFBCF-58DB-FD70-6E32-D8DFBC81862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0184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0FFBD24A-C60E-F1AF-F174-F96AB1DB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Questions?</a:t>
            </a:r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0AA02FC5-5D2E-3BB2-B508-523AD0E5C3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5B08C-02BD-3A17-0F22-210DE810A25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2127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CD3BC-29C0-444B-E4C1-E692310E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Quadricovariance</a:t>
            </a:r>
            <a:r>
              <a:rPr lang="en-US" dirty="0"/>
              <a:t>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D45DA-4B80-C796-EA2D-AAF6353621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B11F2-6268-64FC-0454-D91A76DAD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E62192-9638-5401-6143-FF1797514AA1}"/>
              </a:ext>
            </a:extLst>
          </p:cNvPr>
          <p:cNvGrpSpPr/>
          <p:nvPr/>
        </p:nvGrpSpPr>
        <p:grpSpPr>
          <a:xfrm>
            <a:off x="191017" y="904002"/>
            <a:ext cx="8332343" cy="4876507"/>
            <a:chOff x="3960912" y="834189"/>
            <a:chExt cx="8332343" cy="48765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A2B537-694E-F118-9CFC-516C53E072C2}"/>
                </a:ext>
              </a:extLst>
            </p:cNvPr>
            <p:cNvSpPr/>
            <p:nvPr/>
          </p:nvSpPr>
          <p:spPr>
            <a:xfrm>
              <a:off x="4471552" y="834189"/>
              <a:ext cx="7522113" cy="487650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7E5048-92F5-5256-8A9D-D00CE82DD18F}"/>
                    </a:ext>
                  </a:extLst>
                </p:cNvPr>
                <p:cNvSpPr txBox="1"/>
                <p:nvPr/>
              </p:nvSpPr>
              <p:spPr>
                <a:xfrm>
                  <a:off x="3960912" y="1334285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7E5048-92F5-5256-8A9D-D00CE82DD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912" y="1334285"/>
                  <a:ext cx="274546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BCBA3A-842C-8743-5354-0C7777C761F0}"/>
                    </a:ext>
                  </a:extLst>
                </p:cNvPr>
                <p:cNvSpPr txBox="1"/>
                <p:nvPr/>
              </p:nvSpPr>
              <p:spPr>
                <a:xfrm>
                  <a:off x="4352544" y="1604709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BCBA3A-842C-8743-5354-0C7777C76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544" y="1604709"/>
                  <a:ext cx="274546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027CCD-37D2-F2AA-1CA9-B8110AA1A373}"/>
                    </a:ext>
                  </a:extLst>
                </p:cNvPr>
                <p:cNvSpPr txBox="1"/>
                <p:nvPr/>
              </p:nvSpPr>
              <p:spPr>
                <a:xfrm>
                  <a:off x="4744176" y="1913020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027CCD-37D2-F2AA-1CA9-B8110AA1A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176" y="1913020"/>
                  <a:ext cx="274546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22A3B76-255A-0708-7241-7414EB1C3D5F}"/>
                    </a:ext>
                  </a:extLst>
                </p:cNvPr>
                <p:cNvSpPr txBox="1"/>
                <p:nvPr/>
              </p:nvSpPr>
              <p:spPr>
                <a:xfrm>
                  <a:off x="5104502" y="2196164"/>
                  <a:ext cx="27454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22A3B76-255A-0708-7241-7414EB1C3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502" y="2196164"/>
                  <a:ext cx="274546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461CC6-1813-207E-16C5-C98A6DEA8943}"/>
                    </a:ext>
                  </a:extLst>
                </p:cNvPr>
                <p:cNvSpPr txBox="1"/>
                <p:nvPr/>
              </p:nvSpPr>
              <p:spPr>
                <a:xfrm>
                  <a:off x="6251647" y="2509603"/>
                  <a:ext cx="55683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,:]∙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,:]</m:t>
                      </m:r>
                    </m:oMath>
                  </a14:m>
                  <a:r>
                    <a:rPr lang="en-US" b="0" dirty="0"/>
                    <a:t> ) / K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461CC6-1813-207E-16C5-C98A6DEA8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647" y="2509603"/>
                  <a:ext cx="55683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CDECA-9970-8723-4DC2-2847DA071DC2}"/>
                    </a:ext>
                  </a:extLst>
                </p:cNvPr>
                <p:cNvSpPr txBox="1"/>
                <p:nvPr/>
              </p:nvSpPr>
              <p:spPr>
                <a:xfrm>
                  <a:off x="5714235" y="2890967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,:]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,:]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CDECA-9970-8723-4DC2-2847DA071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35" y="2890967"/>
                  <a:ext cx="657902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E1DD9B-D8B7-B281-18E8-9FDF7182DA3E}"/>
                    </a:ext>
                  </a:extLst>
                </p:cNvPr>
                <p:cNvSpPr txBox="1"/>
                <p:nvPr/>
              </p:nvSpPr>
              <p:spPr>
                <a:xfrm>
                  <a:off x="5714235" y="3272530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,:]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,:]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E1DD9B-D8B7-B281-18E8-9FDF7182D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35" y="3272530"/>
                  <a:ext cx="657902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66E4E7-B261-4ADC-E85F-C2C850F01B30}"/>
                    </a:ext>
                  </a:extLst>
                </p:cNvPr>
                <p:cNvSpPr txBox="1"/>
                <p:nvPr/>
              </p:nvSpPr>
              <p:spPr>
                <a:xfrm>
                  <a:off x="5711861" y="3683394"/>
                  <a:ext cx="65790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,:]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/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66E4E7-B261-4ADC-E85F-C2C850F01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861" y="3683394"/>
                  <a:ext cx="657902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3E5D03-BA10-8461-C92A-966172D034FD}"/>
                    </a:ext>
                  </a:extLst>
                </p:cNvPr>
                <p:cNvSpPr txBox="1"/>
                <p:nvPr/>
              </p:nvSpPr>
              <p:spPr>
                <a:xfrm>
                  <a:off x="6307172" y="4154618"/>
                  <a:ext cx="5686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3E5D03-BA10-8461-C92A-966172D03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172" y="4154618"/>
                  <a:ext cx="568649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5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39B39-AD91-555D-5481-158FE47BD9B4}"/>
                    </a:ext>
                  </a:extLst>
                </p:cNvPr>
                <p:cNvSpPr txBox="1"/>
                <p:nvPr/>
              </p:nvSpPr>
              <p:spPr>
                <a:xfrm>
                  <a:off x="4725128" y="4559707"/>
                  <a:ext cx="3228255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𝑓𝑙𝑖𝑝𝑙𝑟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𝑜𝑛𝑒𝑠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839B39-AD91-555D-5481-158FE47BD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128" y="4559707"/>
                  <a:ext cx="3228255" cy="312650"/>
                </a:xfrm>
                <a:prstGeom prst="rect">
                  <a:avLst/>
                </a:prstGeom>
                <a:blipFill>
                  <a:blip r:embed="rId13"/>
                  <a:stretch>
                    <a:fillRect l="-1134" r="-22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125D42-4A81-6906-E6B5-134B2E34BE74}"/>
                    </a:ext>
                  </a:extLst>
                </p:cNvPr>
                <p:cNvSpPr txBox="1"/>
                <p:nvPr/>
              </p:nvSpPr>
              <p:spPr>
                <a:xfrm>
                  <a:off x="4599310" y="4845408"/>
                  <a:ext cx="2749724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𝑎𝑛𝑡𝑖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125D42-4A81-6906-E6B5-134B2E34B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9310" y="4845408"/>
                  <a:ext cx="2749724" cy="381515"/>
                </a:xfrm>
                <a:prstGeom prst="rect">
                  <a:avLst/>
                </a:prstGeom>
                <a:blipFill>
                  <a:blip r:embed="rId14"/>
                  <a:stretch>
                    <a:fillRect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D15F07-C644-9D15-0847-02EFFA05ABEA}"/>
                    </a:ext>
                  </a:extLst>
                </p:cNvPr>
                <p:cNvSpPr txBox="1"/>
                <p:nvPr/>
              </p:nvSpPr>
              <p:spPr>
                <a:xfrm>
                  <a:off x="4776260" y="5236265"/>
                  <a:ext cx="3259404" cy="2891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r>
                    <a:rPr lang="en-US" dirty="0"/>
                    <a:t>) / 2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D15F07-C644-9D15-0847-02EFFA05A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260" y="5236265"/>
                  <a:ext cx="3259404" cy="289182"/>
                </a:xfrm>
                <a:prstGeom prst="rect">
                  <a:avLst/>
                </a:prstGeom>
                <a:blipFill>
                  <a:blip r:embed="rId15"/>
                  <a:stretch>
                    <a:fillRect l="-3178" t="-27083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C19F69-9D0A-590B-F7D4-5C1318575552}"/>
                </a:ext>
              </a:extLst>
            </p:cNvPr>
            <p:cNvSpPr txBox="1"/>
            <p:nvPr/>
          </p:nvSpPr>
          <p:spPr>
            <a:xfrm>
              <a:off x="4509244" y="885642"/>
              <a:ext cx="359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Forming </a:t>
              </a:r>
              <a:r>
                <a:rPr lang="en-US" u="sng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Quadricovariance</a:t>
              </a:r>
              <a:r>
                <a:rPr lang="en-US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Matrix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68652-DD5E-A298-5124-C92CEAE43374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23371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4D10-842A-D02B-559B-392D5004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13079-DEAC-C6E3-68DB-3F10382E6A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DF8F8-0F90-2F57-6714-11009444D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079053-3317-FEC1-CDC5-31313E599A6D}"/>
              </a:ext>
            </a:extLst>
          </p:cNvPr>
          <p:cNvSpPr/>
          <p:nvPr/>
        </p:nvSpPr>
        <p:spPr>
          <a:xfrm>
            <a:off x="701657" y="298580"/>
            <a:ext cx="10820399" cy="54819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4D3A32-AC6D-E41F-E50F-BA5B9C32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8" y="672152"/>
            <a:ext cx="10516963" cy="458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D4B79A-500F-6044-46B1-13DB621139F7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44650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E41A-CDD7-68DC-AAE8-7EE08A2B5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A1BC2-E54A-3473-0B98-07A8629D58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55078-3182-FED4-B3F7-75421EC2F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8FCCC-2B6F-E776-461E-0FAF7D0337B6}"/>
              </a:ext>
            </a:extLst>
          </p:cNvPr>
          <p:cNvSpPr/>
          <p:nvPr/>
        </p:nvSpPr>
        <p:spPr>
          <a:xfrm>
            <a:off x="701657" y="298580"/>
            <a:ext cx="10820399" cy="54819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45ADE-CAF9-F3E1-B8D8-3D9B7A5D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3" y="460375"/>
            <a:ext cx="10579973" cy="523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108E2-03F2-B66B-349E-839FEA2AD0E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9834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1E0D-06D0-083F-D246-25D365FE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82FDC695-19D8-E9E2-7F6F-8E7AA077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Description/Overview of Problem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D756971-2A77-A2AD-1327-22B8C9B66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143000"/>
            <a:ext cx="7205472" cy="4434910"/>
          </a:xfrm>
        </p:spPr>
        <p:txBody>
          <a:bodyPr/>
          <a:lstStyle/>
          <a:p>
            <a:r>
              <a:rPr lang="en-US" sz="1600" b="1" dirty="0"/>
              <a:t>Subspace based parameter estimation </a:t>
            </a:r>
            <a:r>
              <a:rPr lang="en-US" sz="1600" dirty="0"/>
              <a:t>techniques, specifically Direction of Arrival Estimation (DoA), are well understood and prominent in signal processing.</a:t>
            </a:r>
          </a:p>
          <a:p>
            <a:pPr lvl="1"/>
            <a:r>
              <a:rPr lang="en-US" sz="1600" dirty="0"/>
              <a:t>Techniques include MUSIC, ESPRIT, and Matrix Pencil algorithms</a:t>
            </a:r>
          </a:p>
          <a:p>
            <a:pPr lvl="1"/>
            <a:r>
              <a:rPr lang="en-US" sz="1600" dirty="0"/>
              <a:t>Exploit inherent orthogonality that exists between noise subspace and signal vectors that span the (</a:t>
            </a:r>
            <a:r>
              <a:rPr lang="en-US" sz="1600" dirty="0" err="1"/>
              <a:t>signal+noise</a:t>
            </a:r>
            <a:r>
              <a:rPr lang="en-US" sz="1600" dirty="0"/>
              <a:t>) subspace</a:t>
            </a:r>
          </a:p>
          <a:p>
            <a:pPr lvl="2"/>
            <a:r>
              <a:rPr lang="en-US" sz="1600" dirty="0"/>
              <a:t>Noise subspace-based projection matrices are used by algorithms</a:t>
            </a:r>
          </a:p>
          <a:p>
            <a:r>
              <a:rPr lang="en-US" sz="1600" b="1" dirty="0"/>
              <a:t>AI/ML approaches </a:t>
            </a:r>
            <a:r>
              <a:rPr lang="en-US" sz="1600" dirty="0"/>
              <a:t>have been developed that derive surrogate matrices which behave like noise subspace-based projection matrices.</a:t>
            </a:r>
          </a:p>
          <a:p>
            <a:r>
              <a:rPr lang="en-US" sz="1600" dirty="0"/>
              <a:t>A brief analysis showed that these </a:t>
            </a:r>
            <a:r>
              <a:rPr lang="en-US" sz="1600" b="1" dirty="0"/>
              <a:t>surrogate matrices </a:t>
            </a:r>
            <a:r>
              <a:rPr lang="en-US" sz="1600" dirty="0"/>
              <a:t>behave like an interesting cross between beamforming and noise subspace projection matrices. </a:t>
            </a:r>
          </a:p>
          <a:p>
            <a:r>
              <a:rPr lang="en-US" sz="1600" dirty="0"/>
              <a:t>These surrogate matrices may serve as a basis for developing </a:t>
            </a:r>
            <a:r>
              <a:rPr lang="en-US" sz="1600" b="1" dirty="0"/>
              <a:t>virtual sensor concepts</a:t>
            </a:r>
            <a:r>
              <a:rPr lang="en-US" sz="1600" dirty="0"/>
              <a:t>. </a:t>
            </a:r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FF5D7F09-454A-83C6-2D46-BAF2A5EB8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Understand Properties of AI/ML Surrogate Matrices and Potentially Develop Additional Surrogates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10F58-AF7D-07E9-2D80-161BE3212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90" name="Picture 489" descr="Rolls of blueprints">
            <a:extLst>
              <a:ext uri="{FF2B5EF4-FFF2-40B4-BE49-F238E27FC236}">
                <a16:creationId xmlns:a16="http://schemas.microsoft.com/office/drawing/2014/main" id="{5F05DE92-1F9A-44B1-47C0-C1F1CD5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821"/>
          <a:stretch/>
        </p:blipFill>
        <p:spPr>
          <a:xfrm>
            <a:off x="7840979" y="530977"/>
            <a:ext cx="3674363" cy="5190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3AC78-3893-8986-1ED6-305837ECB29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40792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73432-425D-C528-1C0D-7DD95962B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F0FE5-86EB-B266-A7FE-F71B050B40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0BD06-5CA2-2F49-0736-AD3C796E3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6DB49-D30B-BEDC-D6B7-E4E31F8BC048}"/>
              </a:ext>
            </a:extLst>
          </p:cNvPr>
          <p:cNvSpPr/>
          <p:nvPr/>
        </p:nvSpPr>
        <p:spPr>
          <a:xfrm>
            <a:off x="701657" y="298580"/>
            <a:ext cx="10820399" cy="548192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92DF1F77-E2CF-33A8-6E4F-F1BC02BD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45" y="447566"/>
            <a:ext cx="10157540" cy="524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E826B-8E72-EC81-E9F8-EF732D5EFAF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38367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4323C-E4D8-3ACE-EAC9-39F9A45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7961-F747-B65D-3DAE-7622D8656D3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66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A7830-CD21-271D-BE85-A785431B4E0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 Placeholder 461">
            <a:extLst>
              <a:ext uri="{FF2B5EF4-FFF2-40B4-BE49-F238E27FC236}">
                <a16:creationId xmlns:a16="http://schemas.microsoft.com/office/drawing/2014/main" id="{CBDC4D77-FCBD-E4F5-20E6-B481A1CFB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1" name="Text Placeholder 460">
            <a:extLst>
              <a:ext uri="{FF2B5EF4-FFF2-40B4-BE49-F238E27FC236}">
                <a16:creationId xmlns:a16="http://schemas.microsoft.com/office/drawing/2014/main" id="{E5E7AFA7-9514-6620-BBC5-8D46DF013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0" name="Title 459">
            <a:extLst>
              <a:ext uri="{FF2B5EF4-FFF2-40B4-BE49-F238E27FC236}">
                <a16:creationId xmlns:a16="http://schemas.microsoft.com/office/drawing/2014/main" id="{B7B0174D-B306-BA7E-0EC4-5F7C8FF2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05FC6-64A4-6F21-685E-D35F11BB91B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23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B63C89-5E70-E8E2-CCBD-DDCD0B056F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BB71EF-82AF-E874-E1FE-22F7E1FB2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C426FE-BE45-C86E-88BC-78B06F5F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B8F0F-F1F0-A151-4D7B-C8DB006B55B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86129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le 467">
            <a:extLst>
              <a:ext uri="{FF2B5EF4-FFF2-40B4-BE49-F238E27FC236}">
                <a16:creationId xmlns:a16="http://schemas.microsoft.com/office/drawing/2014/main" id="{5C315648-1776-8940-4C99-F029D2EA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1" name="Text Placeholder 470">
            <a:extLst>
              <a:ext uri="{FF2B5EF4-FFF2-40B4-BE49-F238E27FC236}">
                <a16:creationId xmlns:a16="http://schemas.microsoft.com/office/drawing/2014/main" id="{AB73826A-1296-8464-1882-3818E0B832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0" name="Text Placeholder 469">
            <a:extLst>
              <a:ext uri="{FF2B5EF4-FFF2-40B4-BE49-F238E27FC236}">
                <a16:creationId xmlns:a16="http://schemas.microsoft.com/office/drawing/2014/main" id="{20985828-2AC7-05D0-099C-5532BA9BA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Text Placeholder 468">
            <a:extLst>
              <a:ext uri="{FF2B5EF4-FFF2-40B4-BE49-F238E27FC236}">
                <a16:creationId xmlns:a16="http://schemas.microsoft.com/office/drawing/2014/main" id="{76B80342-10F0-6582-7718-DD14F0A9D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0E62D-D412-6A78-6F4A-2FFCA72E124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17808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FC10-3320-1BED-F553-55A880EE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22E83BAC-7A04-0C55-4E8D-C149204A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Problem Solvers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DA2464D-0129-2CCF-6FC1-36F412F49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Deeper Understanding of AI/ML Surrogate Matrix Bolsters Confidence in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D4414-B094-A46F-E0DC-189FF663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902874B9-EB91-5F29-81F1-B01F24F8A91C}"/>
              </a:ext>
            </a:extLst>
          </p:cNvPr>
          <p:cNvSpPr/>
          <p:nvPr/>
        </p:nvSpPr>
        <p:spPr>
          <a:xfrm>
            <a:off x="1405368" y="1645152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2C51DAF-2C4D-739C-DF28-7F7C10BECA0F}"/>
              </a:ext>
            </a:extLst>
          </p:cNvPr>
          <p:cNvSpPr txBox="1"/>
          <p:nvPr/>
        </p:nvSpPr>
        <p:spPr>
          <a:xfrm>
            <a:off x="1508198" y="1783882"/>
            <a:ext cx="431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Characterize AI/ML Surrogate Matrix</a:t>
            </a:r>
          </a:p>
        </p:txBody>
      </p:sp>
      <p:sp>
        <p:nvSpPr>
          <p:cNvPr id="475" name="Text Placeholder 456">
            <a:extLst>
              <a:ext uri="{FF2B5EF4-FFF2-40B4-BE49-F238E27FC236}">
                <a16:creationId xmlns:a16="http://schemas.microsoft.com/office/drawing/2014/main" id="{27895A0E-9668-D4E7-DBBD-D3D8A81C4FE3}"/>
              </a:ext>
            </a:extLst>
          </p:cNvPr>
          <p:cNvSpPr txBox="1">
            <a:spLocks/>
          </p:cNvSpPr>
          <p:nvPr/>
        </p:nvSpPr>
        <p:spPr>
          <a:xfrm>
            <a:off x="1752962" y="2464212"/>
            <a:ext cx="3964887" cy="2436364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an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understanding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mathematical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relations to MUSIC noise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subspace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or MVDR inverse matrix.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Determine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how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able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demonstrate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behavior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B7AB7B2-B75E-9F94-3250-AFD18811EAB1}"/>
              </a:ext>
            </a:extLst>
          </p:cNvPr>
          <p:cNvSpPr/>
          <p:nvPr/>
        </p:nvSpPr>
        <p:spPr>
          <a:xfrm>
            <a:off x="6221770" y="1639371"/>
            <a:ext cx="4469651" cy="3227867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u="sng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5849F7A4-FFEB-D1A4-2AA2-80DA17412C68}"/>
              </a:ext>
            </a:extLst>
          </p:cNvPr>
          <p:cNvSpPr txBox="1"/>
          <p:nvPr/>
        </p:nvSpPr>
        <p:spPr>
          <a:xfrm>
            <a:off x="6286503" y="1685394"/>
            <a:ext cx="408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: Derive Additional Surrogate </a:t>
            </a:r>
          </a:p>
          <a:p>
            <a:r>
              <a:rPr lang="en-US" sz="2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Matrices</a:t>
            </a:r>
          </a:p>
        </p:txBody>
      </p:sp>
      <p:sp>
        <p:nvSpPr>
          <p:cNvPr id="478" name="Text Placeholder 456">
            <a:extLst>
              <a:ext uri="{FF2B5EF4-FFF2-40B4-BE49-F238E27FC236}">
                <a16:creationId xmlns:a16="http://schemas.microsoft.com/office/drawing/2014/main" id="{72B146B3-AA58-7BD8-548E-EE970895254B}"/>
              </a:ext>
            </a:extLst>
          </p:cNvPr>
          <p:cNvSpPr txBox="1">
            <a:spLocks/>
          </p:cNvSpPr>
          <p:nvPr/>
        </p:nvSpPr>
        <p:spPr>
          <a:xfrm>
            <a:off x="6474151" y="2391609"/>
            <a:ext cx="3964887" cy="2302311"/>
          </a:xfrm>
          <a:prstGeom prst="rect">
            <a:avLst/>
          </a:prstGeom>
          <a:noFill/>
        </p:spPr>
        <p:txBody>
          <a:bodyPr vert="horz" lIns="0" tIns="0" rIns="182880" bIns="0" rtlCol="0">
            <a:noAutofit/>
          </a:bodyPr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Exploit and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any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understood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principles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the AI/ML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matrix. </a:t>
            </a:r>
          </a:p>
          <a:p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Leverage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surrogate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matrices to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develop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virtual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sensor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concepts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enhanced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degrees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of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freedom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82" name="Graphic 481" descr="Research with solid fill">
            <a:extLst>
              <a:ext uri="{FF2B5EF4-FFF2-40B4-BE49-F238E27FC236}">
                <a16:creationId xmlns:a16="http://schemas.microsoft.com/office/drawing/2014/main" id="{BAFA4A65-99C7-AB87-1E05-D82380B1C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705" y="3798477"/>
            <a:ext cx="1414371" cy="1414371"/>
          </a:xfrm>
          <a:prstGeom prst="rect">
            <a:avLst/>
          </a:prstGeom>
        </p:spPr>
      </p:pic>
      <p:pic>
        <p:nvPicPr>
          <p:cNvPr id="486" name="Graphic 485" descr="Blueprint with solid fill">
            <a:extLst>
              <a:ext uri="{FF2B5EF4-FFF2-40B4-BE49-F238E27FC236}">
                <a16:creationId xmlns:a16="http://schemas.microsoft.com/office/drawing/2014/main" id="{AC7A92AD-7B50-7B90-2A81-01BBEE2A8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6886" y="3729087"/>
            <a:ext cx="1443519" cy="14435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31F46-547E-FB19-4A62-C926E885EE5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5948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A84C-308C-0FDE-9EEF-E8CFC8040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 Placeholder 459">
            <a:extLst>
              <a:ext uri="{FF2B5EF4-FFF2-40B4-BE49-F238E27FC236}">
                <a16:creationId xmlns:a16="http://schemas.microsoft.com/office/drawing/2014/main" id="{B0F48D12-4F5D-0BC1-0B78-0497FF9636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944" y="1117672"/>
            <a:ext cx="3419475" cy="341632"/>
          </a:xfrm>
        </p:spPr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3F8CF9DE-99D0-005F-92CD-72EE957F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0330AC69-52D0-B666-9BF6-208CDD68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4" y="1483484"/>
            <a:ext cx="5577437" cy="4073226"/>
          </a:xfrm>
        </p:spPr>
        <p:txBody>
          <a:bodyPr/>
          <a:lstStyle/>
          <a:p>
            <a:r>
              <a:rPr lang="en-US" sz="1600" u="sng" dirty="0"/>
              <a:t>Antenna Arrays and Correlation Matrices</a:t>
            </a:r>
          </a:p>
          <a:p>
            <a:r>
              <a:rPr lang="en-US" sz="1600" u="sng" dirty="0"/>
              <a:t>Direction of Arrival Estimation</a:t>
            </a:r>
          </a:p>
          <a:p>
            <a:pPr lvl="1"/>
            <a:r>
              <a:rPr lang="en-US" sz="1600" dirty="0"/>
              <a:t>Conventional Beamforming</a:t>
            </a:r>
          </a:p>
          <a:p>
            <a:pPr lvl="1"/>
            <a:r>
              <a:rPr lang="en-US" sz="1600" dirty="0"/>
              <a:t>MVDR</a:t>
            </a:r>
          </a:p>
          <a:p>
            <a:pPr lvl="1"/>
            <a:r>
              <a:rPr lang="en-US" sz="1600" dirty="0"/>
              <a:t>MUSIC</a:t>
            </a:r>
          </a:p>
          <a:p>
            <a:pPr lvl="2"/>
            <a:r>
              <a:rPr lang="en-US" sz="1600" dirty="0"/>
              <a:t>Subspaces and Orthogonality</a:t>
            </a:r>
          </a:p>
          <a:p>
            <a:pPr lvl="2"/>
            <a:r>
              <a:rPr lang="en-US" sz="1600" dirty="0"/>
              <a:t>Eigendecomposition</a:t>
            </a:r>
          </a:p>
          <a:p>
            <a:r>
              <a:rPr lang="en-US" sz="1600" u="sng" dirty="0"/>
              <a:t>Neural Networks for DoA Estimation</a:t>
            </a:r>
          </a:p>
          <a:p>
            <a:pPr lvl="1"/>
            <a:r>
              <a:rPr lang="en-US" sz="1600" dirty="0"/>
              <a:t>Model-Based Networks</a:t>
            </a:r>
          </a:p>
          <a:p>
            <a:pPr lvl="1"/>
            <a:r>
              <a:rPr lang="en-US" sz="1600" dirty="0"/>
              <a:t>COSnet</a:t>
            </a:r>
          </a:p>
          <a:p>
            <a:r>
              <a:rPr lang="en-US" sz="1600" u="sng" dirty="0"/>
              <a:t>Revisit Problem Statement</a:t>
            </a:r>
          </a:p>
          <a:p>
            <a:pPr lvl="1"/>
            <a:r>
              <a:rPr lang="en-US" sz="1600" dirty="0"/>
              <a:t>Provided Data</a:t>
            </a:r>
          </a:p>
          <a:p>
            <a:pPr lvl="1"/>
            <a:endParaRPr lang="en-US" sz="1600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7E8DC27-E5F5-36A6-85D8-6087C6945B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09BAD-E394-6FE2-0B5B-8BDEA4DD0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61" name="Picture 460" descr="Red thumbtacks on a map">
            <a:extLst>
              <a:ext uri="{FF2B5EF4-FFF2-40B4-BE49-F238E27FC236}">
                <a16:creationId xmlns:a16="http://schemas.microsoft.com/office/drawing/2014/main" id="{B24B1C36-AC0E-DD67-C811-FF150FF8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16" y="1220404"/>
            <a:ext cx="5265817" cy="394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536CD-EDA9-2F6A-C623-A7A975FD74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1730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0E3B-4629-AEA6-2551-C190C453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447">
            <a:extLst>
              <a:ext uri="{FF2B5EF4-FFF2-40B4-BE49-F238E27FC236}">
                <a16:creationId xmlns:a16="http://schemas.microsoft.com/office/drawing/2014/main" id="{BFC871D7-279D-FD4D-80F8-C217A14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  <a:br>
              <a:rPr lang="en-US" dirty="0"/>
            </a:br>
            <a:r>
              <a:rPr lang="en-US" dirty="0"/>
              <a:t>and Correlation Matrices</a:t>
            </a:r>
            <a:br>
              <a:rPr lang="en-US" dirty="0"/>
            </a:br>
            <a:endParaRPr lang="en-US" dirty="0"/>
          </a:p>
        </p:txBody>
      </p:sp>
      <p:sp>
        <p:nvSpPr>
          <p:cNvPr id="449" name="Text Placeholder 448">
            <a:extLst>
              <a:ext uri="{FF2B5EF4-FFF2-40B4-BE49-F238E27FC236}">
                <a16:creationId xmlns:a16="http://schemas.microsoft.com/office/drawing/2014/main" id="{6DD8D06E-582C-C2F2-B95D-D5D02BC4B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6AEA-6AC8-B670-65A5-C48890D6B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31D36-80AA-ED55-9B4F-14B08167A0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40830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3A398-9DF0-899C-D267-97DF7DC5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CB787-4809-ABE3-07FA-6723C6AE1BE7}"/>
              </a:ext>
            </a:extLst>
          </p:cNvPr>
          <p:cNvSpPr/>
          <p:nvPr/>
        </p:nvSpPr>
        <p:spPr>
          <a:xfrm>
            <a:off x="4215980" y="936658"/>
            <a:ext cx="7290220" cy="2715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itle 455">
            <a:extLst>
              <a:ext uri="{FF2B5EF4-FFF2-40B4-BE49-F238E27FC236}">
                <a16:creationId xmlns:a16="http://schemas.microsoft.com/office/drawing/2014/main" id="{665724EA-9C80-8A18-8519-FE1C6F1D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What and Why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4F927538-E07C-B586-502E-9E48497E3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791" y="988184"/>
            <a:ext cx="3423867" cy="3067066"/>
          </a:xfrm>
        </p:spPr>
        <p:txBody>
          <a:bodyPr/>
          <a:lstStyle/>
          <a:p>
            <a:r>
              <a:rPr lang="en-US" dirty="0"/>
              <a:t>A set of multiple connected antennas (sensors/elements) that work together as a single antenna.</a:t>
            </a:r>
          </a:p>
          <a:p>
            <a:endParaRPr lang="en-US" dirty="0"/>
          </a:p>
          <a:p>
            <a:r>
              <a:rPr lang="en-US" dirty="0"/>
              <a:t>Why Use an Antenna Array?</a:t>
            </a:r>
          </a:p>
          <a:p>
            <a:pPr lvl="1"/>
            <a:r>
              <a:rPr lang="en-US" dirty="0"/>
              <a:t>Provides Directivity</a:t>
            </a:r>
          </a:p>
          <a:p>
            <a:pPr lvl="1"/>
            <a:r>
              <a:rPr lang="en-US" dirty="0"/>
              <a:t>Achieves Higher Gain</a:t>
            </a:r>
          </a:p>
          <a:p>
            <a:pPr lvl="1"/>
            <a:r>
              <a:rPr lang="en-US" dirty="0"/>
              <a:t>Allows for Direction Finding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21C70D87-ABFD-7741-17AD-C9EC28791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Antenna Arrays are Critical for RF Direction Finding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5F5-E494-11EB-CC53-9596E466F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42DA2-B6E4-427B-8D88-D67692CD8BCD}"/>
              </a:ext>
            </a:extLst>
          </p:cNvPr>
          <p:cNvGrpSpPr/>
          <p:nvPr/>
        </p:nvGrpSpPr>
        <p:grpSpPr>
          <a:xfrm>
            <a:off x="4329819" y="1025196"/>
            <a:ext cx="7126457" cy="2618586"/>
            <a:chOff x="4566964" y="1469354"/>
            <a:chExt cx="7126457" cy="26185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014C8E-3E53-41B7-FB50-0FBB80AFE871}"/>
                </a:ext>
              </a:extLst>
            </p:cNvPr>
            <p:cNvGrpSpPr/>
            <p:nvPr/>
          </p:nvGrpSpPr>
          <p:grpSpPr>
            <a:xfrm>
              <a:off x="6796007" y="1469354"/>
              <a:ext cx="2458008" cy="2618586"/>
              <a:chOff x="4292177" y="1947863"/>
              <a:chExt cx="3928296" cy="41849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B40AD23-9061-7679-8F7B-0E44E2762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075" y="1947863"/>
                <a:ext cx="3371850" cy="296227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24D727-C55B-71BD-B951-83D3CD7DC755}"/>
                  </a:ext>
                </a:extLst>
              </p:cNvPr>
              <p:cNvSpPr txBox="1"/>
              <p:nvPr/>
            </p:nvSpPr>
            <p:spPr>
              <a:xfrm>
                <a:off x="4292177" y="5001472"/>
                <a:ext cx="3928296" cy="113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PAVE PAWS (Phased Array Warning System), a complex Cold War early Warning Radar System developed in 1980 utilizing a pair of Raytheon AN/FPS-115 phased array radars, each having 2,677 antenna elements.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618461-8905-4212-840C-18121EFB000E}"/>
                </a:ext>
              </a:extLst>
            </p:cNvPr>
            <p:cNvGrpSpPr/>
            <p:nvPr/>
          </p:nvGrpSpPr>
          <p:grpSpPr>
            <a:xfrm>
              <a:off x="4566964" y="1472549"/>
              <a:ext cx="2302814" cy="2518971"/>
              <a:chOff x="4566964" y="1472549"/>
              <a:chExt cx="2302814" cy="2518971"/>
            </a:xfrm>
          </p:grpSpPr>
          <p:pic>
            <p:nvPicPr>
              <p:cNvPr id="1030" name="Picture 6" descr="VHF collinear array of folded dipoles">
                <a:extLst>
                  <a:ext uri="{FF2B5EF4-FFF2-40B4-BE49-F238E27FC236}">
                    <a16:creationId xmlns:a16="http://schemas.microsoft.com/office/drawing/2014/main" id="{CBC93E24-F05B-EAEC-6602-618C0AE0D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6317" y="1472549"/>
                <a:ext cx="639680" cy="189925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E1C7E4-E6ED-6620-6E28-DCE881F2AA26}"/>
                  </a:ext>
                </a:extLst>
              </p:cNvPr>
              <p:cNvSpPr txBox="1"/>
              <p:nvPr/>
            </p:nvSpPr>
            <p:spPr>
              <a:xfrm>
                <a:off x="4566964" y="340674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Linear Folded Dipole Antenna. Omnidirectional in azimuth (horizontal) but directive in elevation (vertical). Used for dispatch services.,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6158D1-AEED-C3AA-6820-1A07A3D24BE5}"/>
                </a:ext>
              </a:extLst>
            </p:cNvPr>
            <p:cNvGrpSpPr/>
            <p:nvPr/>
          </p:nvGrpSpPr>
          <p:grpSpPr>
            <a:xfrm>
              <a:off x="9390607" y="1469354"/>
              <a:ext cx="2302814" cy="2507946"/>
              <a:chOff x="9390607" y="1469354"/>
              <a:chExt cx="2302814" cy="2507946"/>
            </a:xfrm>
          </p:grpSpPr>
          <p:pic>
            <p:nvPicPr>
              <p:cNvPr id="1032" name="Picture 8" descr="The Very Large Array, a radio telescope made of a Y-shaped array of 27 dish antennas in Socorro, New Mexico">
                <a:extLst>
                  <a:ext uri="{FF2B5EF4-FFF2-40B4-BE49-F238E27FC236}">
                    <a16:creationId xmlns:a16="http://schemas.microsoft.com/office/drawing/2014/main" id="{2BE58B8D-24AB-5537-902B-C2068EDBF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0589" y="1469354"/>
                <a:ext cx="2128888" cy="15966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59750-CC89-8968-4558-9A89F8F8E725}"/>
                  </a:ext>
                </a:extLst>
              </p:cNvPr>
              <p:cNvSpPr txBox="1"/>
              <p:nvPr/>
            </p:nvSpPr>
            <p:spPr>
              <a:xfrm>
                <a:off x="9390607" y="3392525"/>
                <a:ext cx="2302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The Very Large Array (VLA) Y-shaped array of 27 Dish Antennas. Built by National Radio Astronomy Observatory in Socorro, New Mexico for astronomical observations. 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D296B3-6FAC-722B-1B36-D4A892459E9B}"/>
              </a:ext>
            </a:extLst>
          </p:cNvPr>
          <p:cNvSpPr txBox="1"/>
          <p:nvPr/>
        </p:nvSpPr>
        <p:spPr>
          <a:xfrm>
            <a:off x="8861304" y="617333"/>
            <a:ext cx="25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Example of Antenna Arrays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B6B8C-CEA6-F3D5-3C9B-5B59B02FB05E}"/>
              </a:ext>
            </a:extLst>
          </p:cNvPr>
          <p:cNvSpPr/>
          <p:nvPr/>
        </p:nvSpPr>
        <p:spPr>
          <a:xfrm>
            <a:off x="4215980" y="3809279"/>
            <a:ext cx="7290220" cy="188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F5F27-0ED9-878A-7A67-1E328FD1A61C}"/>
              </a:ext>
            </a:extLst>
          </p:cNvPr>
          <p:cNvSpPr txBox="1"/>
          <p:nvPr/>
        </p:nvSpPr>
        <p:spPr>
          <a:xfrm>
            <a:off x="4270364" y="4174793"/>
            <a:ext cx="121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Normalized Antenna Patterns for  ULAs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19D2D02B-0200-8E8C-334F-F081DF9304D1}"/>
              </a:ext>
            </a:extLst>
          </p:cNvPr>
          <p:cNvGrpSpPr/>
          <p:nvPr/>
        </p:nvGrpSpPr>
        <p:grpSpPr>
          <a:xfrm>
            <a:off x="8925431" y="4043440"/>
            <a:ext cx="2452337" cy="1543875"/>
            <a:chOff x="9157832" y="4056534"/>
            <a:chExt cx="2452337" cy="1543875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38B8BC-FEAF-A1F6-0F0F-6AA0E832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7832" y="4064659"/>
              <a:ext cx="2357511" cy="1535750"/>
            </a:xfrm>
            <a:prstGeom prst="rect">
              <a:avLst/>
            </a:prstGeom>
          </p:spPr>
        </p:pic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FF6DBF0E-5CA6-F532-B8BF-80AADF7FDDAF}"/>
                </a:ext>
              </a:extLst>
            </p:cNvPr>
            <p:cNvCxnSpPr>
              <a:cxnSpLocks/>
              <a:stCxn id="450" idx="1"/>
            </p:cNvCxnSpPr>
            <p:nvPr/>
          </p:nvCxnSpPr>
          <p:spPr>
            <a:xfrm flipV="1">
              <a:off x="10425229" y="4906854"/>
              <a:ext cx="101299" cy="3670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BCE7455-C3F5-5E8E-3617-7BBCF74ECD84}"/>
                </a:ext>
              </a:extLst>
            </p:cNvPr>
            <p:cNvSpPr txBox="1"/>
            <p:nvPr/>
          </p:nvSpPr>
          <p:spPr>
            <a:xfrm>
              <a:off x="10425229" y="508921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00B050"/>
                  </a:solidFill>
                </a:rPr>
                <a:t>Mainlobe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5B5A244-4DF2-D3CC-682B-6590D4D02000}"/>
                </a:ext>
              </a:extLst>
            </p:cNvPr>
            <p:cNvSpPr txBox="1"/>
            <p:nvPr/>
          </p:nvSpPr>
          <p:spPr>
            <a:xfrm>
              <a:off x="10309265" y="4056534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Sidelobes</a:t>
              </a:r>
            </a:p>
          </p:txBody>
        </p: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288EC2F4-D8CC-DC25-3136-1568D5C3F9F7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11202" y="4241200"/>
              <a:ext cx="198063" cy="46251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7955B5B9-DA10-FAD0-F5AB-D06665A4C6D1}"/>
                </a:ext>
              </a:extLst>
            </p:cNvPr>
            <p:cNvCxnSpPr>
              <a:cxnSpLocks/>
              <a:stCxn id="451" idx="1"/>
            </p:cNvCxnSpPr>
            <p:nvPr/>
          </p:nvCxnSpPr>
          <p:spPr>
            <a:xfrm flipH="1">
              <a:off x="10128915" y="4241200"/>
              <a:ext cx="180350" cy="67608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5F550BF1-858E-D5A3-7F63-E34EC25106EF}"/>
              </a:ext>
            </a:extLst>
          </p:cNvPr>
          <p:cNvSpPr txBox="1"/>
          <p:nvPr/>
        </p:nvSpPr>
        <p:spPr>
          <a:xfrm>
            <a:off x="6601648" y="379598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Cartesian Plot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9DAFA7B-922A-F01B-C705-FD2E3BAAB732}"/>
              </a:ext>
            </a:extLst>
          </p:cNvPr>
          <p:cNvSpPr txBox="1"/>
          <p:nvPr/>
        </p:nvSpPr>
        <p:spPr>
          <a:xfrm>
            <a:off x="9693331" y="380357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Polar Plot</a:t>
            </a:r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8CA9111E-7CE1-CF42-0AF1-D9F2961F5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3836" y="4043440"/>
            <a:ext cx="3305631" cy="1535749"/>
          </a:xfrm>
          <a:prstGeom prst="rect">
            <a:avLst/>
          </a:prstGeom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43FCA-89AD-0FE4-F744-46863DFC321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95893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85DE-CB9B-A0E3-4DBD-4BD5950B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B59577FC-0688-B69C-4CFC-95F28EBD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Array: The Importance of Phase Delay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73FBD159-5B9A-A97A-8065-5F1CDD606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943" y="1143000"/>
            <a:ext cx="4239913" cy="3894959"/>
          </a:xfrm>
        </p:spPr>
        <p:txBody>
          <a:bodyPr/>
          <a:lstStyle/>
          <a:p>
            <a:r>
              <a:rPr lang="en-US" dirty="0"/>
              <a:t>The received signal will vary in phase across an array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phase difference between elements is due to a difference in propagation length </a:t>
            </a:r>
          </a:p>
          <a:p>
            <a:pPr lvl="1"/>
            <a:r>
              <a:rPr lang="en-US" dirty="0"/>
              <a:t>and can be related to the angle of incidence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Estimating the rate of change in phase indicates the Direction of Arrival (</a:t>
            </a:r>
            <a:r>
              <a:rPr lang="en-US" dirty="0" err="1"/>
              <a:t>DoA</a:t>
            </a:r>
            <a:r>
              <a:rPr lang="en-US" dirty="0"/>
              <a:t>) of the signal. </a:t>
            </a:r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9B24A0F7-686F-1563-922F-A2D5050B0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Phase Delay Between Elements is Related to The Direction of Arrival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AD24A-244F-9F6C-1AD3-F5D01704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2F4C3C0F-1BB0-4198-C4D9-596D51C49F34}"/>
              </a:ext>
            </a:extLst>
          </p:cNvPr>
          <p:cNvGrpSpPr/>
          <p:nvPr/>
        </p:nvGrpSpPr>
        <p:grpSpPr>
          <a:xfrm>
            <a:off x="5574881" y="1199069"/>
            <a:ext cx="5848350" cy="3507009"/>
            <a:chOff x="5438775" y="916260"/>
            <a:chExt cx="6178257" cy="3704840"/>
          </a:xfrm>
        </p:grpSpPr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D1FC7F2-DC08-B813-CCEF-BC6A05EA500D}"/>
                </a:ext>
              </a:extLst>
            </p:cNvPr>
            <p:cNvSpPr/>
            <p:nvPr/>
          </p:nvSpPr>
          <p:spPr>
            <a:xfrm>
              <a:off x="5438775" y="916260"/>
              <a:ext cx="6178257" cy="3704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212713-B5CA-4939-E564-FAADDDB7F7C2}"/>
                </a:ext>
              </a:extLst>
            </p:cNvPr>
            <p:cNvGrpSpPr/>
            <p:nvPr/>
          </p:nvGrpSpPr>
          <p:grpSpPr>
            <a:xfrm>
              <a:off x="7130082" y="3579361"/>
              <a:ext cx="254127" cy="714375"/>
              <a:chOff x="6353175" y="2838450"/>
              <a:chExt cx="254127" cy="714375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E61DEA64-9497-80B8-4D8D-B858C298A0A1}"/>
                  </a:ext>
                </a:extLst>
              </p:cNvPr>
              <p:cNvSpPr/>
              <p:nvPr/>
            </p:nvSpPr>
            <p:spPr>
              <a:xfrm rot="10800000">
                <a:off x="6353175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6D2C6B7-4068-BC9F-AE34-A8976974F645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>
                <a:off x="6480238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E44D08-AA7B-1D6C-5B4B-F16494FC8AD1}"/>
                </a:ext>
              </a:extLst>
            </p:cNvPr>
            <p:cNvGrpSpPr/>
            <p:nvPr/>
          </p:nvGrpSpPr>
          <p:grpSpPr>
            <a:xfrm>
              <a:off x="8093208" y="3579361"/>
              <a:ext cx="254127" cy="714375"/>
              <a:chOff x="6505575" y="2990850"/>
              <a:chExt cx="254127" cy="714375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19201B5-1D09-900F-2CB4-45B89187C850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98896B-1387-4D70-73A7-45440E2D03D9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3A53C5-91C2-0880-90D7-546F337CE618}"/>
                </a:ext>
              </a:extLst>
            </p:cNvPr>
            <p:cNvGrpSpPr/>
            <p:nvPr/>
          </p:nvGrpSpPr>
          <p:grpSpPr>
            <a:xfrm>
              <a:off x="10739620" y="3585635"/>
              <a:ext cx="254127" cy="714375"/>
              <a:chOff x="9962713" y="2838450"/>
              <a:chExt cx="254127" cy="714375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704362F-B451-567F-0C8E-1C54C4C653D0}"/>
                  </a:ext>
                </a:extLst>
              </p:cNvPr>
              <p:cNvSpPr/>
              <p:nvPr/>
            </p:nvSpPr>
            <p:spPr>
              <a:xfrm rot="10800000">
                <a:off x="9962713" y="28384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978848-F0E1-7B14-01B9-59EBF2156A61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>
                <a:off x="10089776" y="30575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/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801284B-AE09-0991-CD3D-FCC00F3BF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082" y="4287802"/>
                  <a:ext cx="25507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0000" r="-75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/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81587-3C45-3CE6-31C8-5FBF215BB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490" y="4300010"/>
                  <a:ext cx="25981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/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CD9D43A-6F95-64ED-C646-5DC85E385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9620" y="4290342"/>
                  <a:ext cx="2905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1111" r="-6667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A3D15ED3-8C85-3689-C884-7D5C56A6875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257145" y="1961624"/>
              <a:ext cx="2669214" cy="161773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F7A15D-DC15-73D0-32AE-0DD6EC252425}"/>
                </a:ext>
              </a:extLst>
            </p:cNvPr>
            <p:cNvCxnSpPr>
              <a:stCxn id="13" idx="3"/>
              <a:endCxn id="18" idx="3"/>
            </p:cNvCxnSpPr>
            <p:nvPr/>
          </p:nvCxnSpPr>
          <p:spPr>
            <a:xfrm>
              <a:off x="7257145" y="3579361"/>
              <a:ext cx="3609538" cy="627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0ACC108-BDCD-82F6-73D6-2C7526BC06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310" y="1311601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B32A7E8C-1211-F517-289A-A90191FA17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3310" y="1313118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71A7046E-3D38-85CD-6A7F-7514C2A89992}"/>
                </a:ext>
              </a:extLst>
            </p:cNvPr>
            <p:cNvGrpSpPr/>
            <p:nvPr/>
          </p:nvGrpSpPr>
          <p:grpSpPr>
            <a:xfrm>
              <a:off x="9056335" y="3579361"/>
              <a:ext cx="254127" cy="714375"/>
              <a:chOff x="6505575" y="2990850"/>
              <a:chExt cx="254127" cy="714375"/>
            </a:xfrm>
          </p:grpSpPr>
          <p:sp>
            <p:nvSpPr>
              <p:cNvPr id="471" name="Isosceles Triangle 470">
                <a:extLst>
                  <a:ext uri="{FF2B5EF4-FFF2-40B4-BE49-F238E27FC236}">
                    <a16:creationId xmlns:a16="http://schemas.microsoft.com/office/drawing/2014/main" id="{4A3A7D8F-3ED1-30EF-DD8A-27477FF75AB9}"/>
                  </a:ext>
                </a:extLst>
              </p:cNvPr>
              <p:cNvSpPr/>
              <p:nvPr/>
            </p:nvSpPr>
            <p:spPr>
              <a:xfrm rot="10800000">
                <a:off x="6505575" y="2990850"/>
                <a:ext cx="254127" cy="21907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AC8B31CD-9705-BAC4-ED1A-CDC016D1356D}"/>
                  </a:ext>
                </a:extLst>
              </p:cNvPr>
              <p:cNvCxnSpPr>
                <a:cxnSpLocks/>
                <a:stCxn id="471" idx="0"/>
              </p:cNvCxnSpPr>
              <p:nvPr/>
            </p:nvCxnSpPr>
            <p:spPr>
              <a:xfrm>
                <a:off x="6632638" y="3209925"/>
                <a:ext cx="15812" cy="4953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470B7F52-A6CD-E6CF-2760-EA0F1318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567943" y="1305327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D62936CF-DAD4-03A3-5C28-FA416C7737C4}"/>
                </a:ext>
              </a:extLst>
            </p:cNvPr>
            <p:cNvCxnSpPr>
              <a:cxnSpLocks/>
            </p:cNvCxnSpPr>
            <p:nvPr/>
          </p:nvCxnSpPr>
          <p:spPr>
            <a:xfrm>
              <a:off x="9232849" y="1318044"/>
              <a:ext cx="1641741" cy="2285806"/>
            </a:xfrm>
            <a:prstGeom prst="straightConnector1">
              <a:avLst/>
            </a:prstGeom>
            <a:ln w="38100">
              <a:solidFill>
                <a:srgbClr val="9ABE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/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C4A04FE7-2ED8-C1C5-BF66-FD939FF49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334" y="4287092"/>
                  <a:ext cx="259815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/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B28BE66B-7C62-EBB2-B6EA-2128EBCCC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51" y="3586109"/>
                  <a:ext cx="528991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B03896DD-D20F-CAED-FFB3-87D44A7A67A9}"/>
                </a:ext>
              </a:extLst>
            </p:cNvPr>
            <p:cNvCxnSpPr>
              <a:cxnSpLocks/>
            </p:cNvCxnSpPr>
            <p:nvPr/>
          </p:nvCxnSpPr>
          <p:spPr>
            <a:xfrm>
              <a:off x="8049236" y="3110498"/>
              <a:ext cx="297878" cy="4161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2B2B974A-9B0D-32E0-CD31-2BD6FAB31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5734" y="30589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E0E8172-D18E-A9E1-51AC-96E6B4312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5362" y="3479374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/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39B1444-D997-C1ED-810F-FE2BC5DC9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489" y="3168772"/>
                  <a:ext cx="62337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24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D0C44EF-BF8F-D855-F62B-D43F37857DD9}"/>
                </a:ext>
              </a:extLst>
            </p:cNvPr>
            <p:cNvCxnSpPr>
              <a:cxnSpLocks/>
            </p:cNvCxnSpPr>
            <p:nvPr/>
          </p:nvCxnSpPr>
          <p:spPr>
            <a:xfrm>
              <a:off x="9918683" y="1990200"/>
              <a:ext cx="1083259" cy="15120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F7E36DD-FFD4-7DB9-A923-DFE8415B1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037" y="1933212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CAEB49B8-28A3-A211-6DD9-0EE727A47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2910" y="3464487"/>
              <a:ext cx="178065" cy="10001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/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8F534C28-46C8-32E3-7291-ADCAE927C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031" y="2625150"/>
                  <a:ext cx="1222001" cy="215444"/>
                </a:xfrm>
                <a:prstGeom prst="rect">
                  <a:avLst/>
                </a:prstGeom>
                <a:blipFill>
                  <a:blip r:embed="rId10"/>
                  <a:stretch>
                    <a:fillRect r="-526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7841C501-6701-875B-8B71-6FF452F9D368}"/>
                </a:ext>
              </a:extLst>
            </p:cNvPr>
            <p:cNvCxnSpPr>
              <a:cxnSpLocks/>
            </p:cNvCxnSpPr>
            <p:nvPr/>
          </p:nvCxnSpPr>
          <p:spPr>
            <a:xfrm>
              <a:off x="7272956" y="4011507"/>
              <a:ext cx="947095" cy="627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/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FB15143B-4BCB-DEA1-D054-227AB11F3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258" y="3892013"/>
                  <a:ext cx="19967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581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Arc 507">
              <a:extLst>
                <a:ext uri="{FF2B5EF4-FFF2-40B4-BE49-F238E27FC236}">
                  <a16:creationId xmlns:a16="http://schemas.microsoft.com/office/drawing/2014/main" id="{8BBC122C-E63F-8BB7-0849-50A503DCE4E5}"/>
                </a:ext>
              </a:extLst>
            </p:cNvPr>
            <p:cNvSpPr/>
            <p:nvPr/>
          </p:nvSpPr>
          <p:spPr>
            <a:xfrm>
              <a:off x="7270990" y="3410666"/>
              <a:ext cx="323288" cy="294793"/>
            </a:xfrm>
            <a:prstGeom prst="arc">
              <a:avLst>
                <a:gd name="adj1" fmla="val 17961316"/>
                <a:gd name="adj2" fmla="val 509988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/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590815A8-7CFF-25E9-E3FD-4B01EDBDB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797" y="3362178"/>
                  <a:ext cx="155940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20833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C7C646EE-71FE-31DF-8D95-3F5E4C05F655}"/>
                </a:ext>
              </a:extLst>
            </p:cNvPr>
            <p:cNvGrpSpPr/>
            <p:nvPr/>
          </p:nvGrpSpPr>
          <p:grpSpPr>
            <a:xfrm>
              <a:off x="7813675" y="3241675"/>
              <a:ext cx="188003" cy="105582"/>
              <a:chOff x="7813675" y="3241675"/>
              <a:chExt cx="188003" cy="105582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4733174F-258C-4FCA-B181-9F4B7551E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13482E8B-8A17-5BFE-81BC-3B1496EDBF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F25B9CD5-61C1-C4D9-C7F7-DC88F95657A0}"/>
                </a:ext>
              </a:extLst>
            </p:cNvPr>
            <p:cNvGrpSpPr/>
            <p:nvPr/>
          </p:nvGrpSpPr>
          <p:grpSpPr>
            <a:xfrm>
              <a:off x="9642423" y="2139711"/>
              <a:ext cx="188003" cy="105582"/>
              <a:chOff x="7813675" y="3241675"/>
              <a:chExt cx="188003" cy="105582"/>
            </a:xfrm>
          </p:grpSpPr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2444E676-EE82-6B59-38B3-7F964B758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675" y="3241675"/>
                <a:ext cx="77556" cy="10558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70B5208-042A-B78C-7BF4-EEA9F11EC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6420" y="3275697"/>
                <a:ext cx="115258" cy="7156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15DDB25-6521-FB1D-6100-034536D9CA20}"/>
                </a:ext>
              </a:extLst>
            </p:cNvPr>
            <p:cNvSpPr/>
            <p:nvPr/>
          </p:nvSpPr>
          <p:spPr>
            <a:xfrm rot="19707772">
              <a:off x="5856306" y="1919904"/>
              <a:ext cx="3914767" cy="273088"/>
            </a:xfrm>
            <a:custGeom>
              <a:avLst/>
              <a:gdLst>
                <a:gd name="connsiteX0" fmla="*/ 0 w 8623300"/>
                <a:gd name="connsiteY0" fmla="*/ 501656 h 508049"/>
                <a:gd name="connsiteX1" fmla="*/ 628650 w 8623300"/>
                <a:gd name="connsiteY1" fmla="*/ 6 h 508049"/>
                <a:gd name="connsiteX2" fmla="*/ 1238250 w 8623300"/>
                <a:gd name="connsiteY2" fmla="*/ 495306 h 508049"/>
                <a:gd name="connsiteX3" fmla="*/ 1866900 w 8623300"/>
                <a:gd name="connsiteY3" fmla="*/ 6 h 508049"/>
                <a:gd name="connsiteX4" fmla="*/ 2470150 w 8623300"/>
                <a:gd name="connsiteY4" fmla="*/ 508006 h 508049"/>
                <a:gd name="connsiteX5" fmla="*/ 3092450 w 8623300"/>
                <a:gd name="connsiteY5" fmla="*/ 31756 h 508049"/>
                <a:gd name="connsiteX6" fmla="*/ 3702050 w 8623300"/>
                <a:gd name="connsiteY6" fmla="*/ 476256 h 508049"/>
                <a:gd name="connsiteX7" fmla="*/ 4311650 w 8623300"/>
                <a:gd name="connsiteY7" fmla="*/ 44456 h 508049"/>
                <a:gd name="connsiteX8" fmla="*/ 4921250 w 8623300"/>
                <a:gd name="connsiteY8" fmla="*/ 495306 h 508049"/>
                <a:gd name="connsiteX9" fmla="*/ 5549900 w 8623300"/>
                <a:gd name="connsiteY9" fmla="*/ 12706 h 508049"/>
                <a:gd name="connsiteX10" fmla="*/ 6165850 w 8623300"/>
                <a:gd name="connsiteY10" fmla="*/ 482606 h 508049"/>
                <a:gd name="connsiteX11" fmla="*/ 6781800 w 8623300"/>
                <a:gd name="connsiteY11" fmla="*/ 12706 h 508049"/>
                <a:gd name="connsiteX12" fmla="*/ 7378700 w 8623300"/>
                <a:gd name="connsiteY12" fmla="*/ 488956 h 508049"/>
                <a:gd name="connsiteX13" fmla="*/ 8007350 w 8623300"/>
                <a:gd name="connsiteY13" fmla="*/ 38106 h 508049"/>
                <a:gd name="connsiteX14" fmla="*/ 8623300 w 8623300"/>
                <a:gd name="connsiteY14" fmla="*/ 488956 h 50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3300" h="508049">
                  <a:moveTo>
                    <a:pt x="0" y="501656"/>
                  </a:moveTo>
                  <a:cubicBezTo>
                    <a:pt x="211137" y="251360"/>
                    <a:pt x="422275" y="1064"/>
                    <a:pt x="628650" y="6"/>
                  </a:cubicBezTo>
                  <a:cubicBezTo>
                    <a:pt x="835025" y="-1052"/>
                    <a:pt x="1031875" y="495306"/>
                    <a:pt x="1238250" y="495306"/>
                  </a:cubicBezTo>
                  <a:cubicBezTo>
                    <a:pt x="1444625" y="495306"/>
                    <a:pt x="1661583" y="-2111"/>
                    <a:pt x="1866900" y="6"/>
                  </a:cubicBezTo>
                  <a:cubicBezTo>
                    <a:pt x="2072217" y="2123"/>
                    <a:pt x="2265892" y="502714"/>
                    <a:pt x="2470150" y="508006"/>
                  </a:cubicBezTo>
                  <a:cubicBezTo>
                    <a:pt x="2674408" y="513298"/>
                    <a:pt x="2887133" y="37048"/>
                    <a:pt x="3092450" y="31756"/>
                  </a:cubicBezTo>
                  <a:cubicBezTo>
                    <a:pt x="3297767" y="26464"/>
                    <a:pt x="3498850" y="474139"/>
                    <a:pt x="3702050" y="476256"/>
                  </a:cubicBezTo>
                  <a:cubicBezTo>
                    <a:pt x="3905250" y="478373"/>
                    <a:pt x="4108450" y="41281"/>
                    <a:pt x="4311650" y="44456"/>
                  </a:cubicBezTo>
                  <a:cubicBezTo>
                    <a:pt x="4514850" y="47631"/>
                    <a:pt x="4714875" y="500598"/>
                    <a:pt x="4921250" y="495306"/>
                  </a:cubicBezTo>
                  <a:cubicBezTo>
                    <a:pt x="5127625" y="490014"/>
                    <a:pt x="5342467" y="14823"/>
                    <a:pt x="5549900" y="12706"/>
                  </a:cubicBezTo>
                  <a:cubicBezTo>
                    <a:pt x="5757333" y="10589"/>
                    <a:pt x="5960533" y="482606"/>
                    <a:pt x="6165850" y="482606"/>
                  </a:cubicBezTo>
                  <a:cubicBezTo>
                    <a:pt x="6371167" y="482606"/>
                    <a:pt x="6579658" y="11648"/>
                    <a:pt x="6781800" y="12706"/>
                  </a:cubicBezTo>
                  <a:cubicBezTo>
                    <a:pt x="6983942" y="13764"/>
                    <a:pt x="7174442" y="484723"/>
                    <a:pt x="7378700" y="488956"/>
                  </a:cubicBezTo>
                  <a:cubicBezTo>
                    <a:pt x="7582958" y="493189"/>
                    <a:pt x="7799917" y="38106"/>
                    <a:pt x="8007350" y="38106"/>
                  </a:cubicBezTo>
                  <a:cubicBezTo>
                    <a:pt x="8214783" y="38106"/>
                    <a:pt x="8488892" y="443448"/>
                    <a:pt x="8623300" y="488956"/>
                  </a:cubicBez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/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Wavefront Signal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5AA4BC66-1A6B-F13A-3D5F-AC98C95F2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696" y="1188359"/>
                  <a:ext cx="1487971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1299" t="-3704" r="-519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FF838472-DF1F-DBD9-7322-5B9D574FA0D2}"/>
                </a:ext>
              </a:extLst>
            </p:cNvPr>
            <p:cNvSpPr txBox="1"/>
            <p:nvPr/>
          </p:nvSpPr>
          <p:spPr>
            <a:xfrm>
              <a:off x="5716735" y="3798436"/>
              <a:ext cx="1380280" cy="552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Antenna Array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(aperture)</a:t>
              </a:r>
            </a:p>
          </p:txBody>
        </p: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6EC8B9F7-FBF6-7C6B-4DFE-815505F74A4E}"/>
              </a:ext>
            </a:extLst>
          </p:cNvPr>
          <p:cNvGrpSpPr/>
          <p:nvPr/>
        </p:nvGrpSpPr>
        <p:grpSpPr>
          <a:xfrm>
            <a:off x="6166240" y="4864419"/>
            <a:ext cx="4665632" cy="875654"/>
            <a:chOff x="6208958" y="4769034"/>
            <a:chExt cx="4665632" cy="8756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374540-EA36-6A13-3931-4141CF0E313E}"/>
                </a:ext>
              </a:extLst>
            </p:cNvPr>
            <p:cNvSpPr/>
            <p:nvPr/>
          </p:nvSpPr>
          <p:spPr>
            <a:xfrm>
              <a:off x="6208958" y="4769034"/>
              <a:ext cx="4665632" cy="875654"/>
            </a:xfrm>
            <a:prstGeom prst="roundRect">
              <a:avLst/>
            </a:prstGeom>
            <a:solidFill>
              <a:schemeClr val="bg2">
                <a:lumMod val="9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/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FFB5FA-B3B0-6386-1E52-9D03D8EA6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684" y="4911534"/>
                  <a:ext cx="1618905" cy="5204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/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Phase Delay Between Elements Separated by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3B96F-54F5-1E8B-6359-BFE3104D9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38" y="4937272"/>
                  <a:ext cx="2337757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10F26152-0260-CF62-8468-E73F8C207259}"/>
                </a:ext>
              </a:extLst>
            </p:cNvPr>
            <p:cNvCxnSpPr>
              <a:cxnSpLocks/>
            </p:cNvCxnSpPr>
            <p:nvPr/>
          </p:nvCxnSpPr>
          <p:spPr>
            <a:xfrm>
              <a:off x="8726721" y="4769034"/>
              <a:ext cx="0" cy="8648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TextBox 568">
            <a:extLst>
              <a:ext uri="{FF2B5EF4-FFF2-40B4-BE49-F238E27FC236}">
                <a16:creationId xmlns:a16="http://schemas.microsoft.com/office/drawing/2014/main" id="{20F2ACF1-4227-3CBC-525B-03DEA6F2E36B}"/>
              </a:ext>
            </a:extLst>
          </p:cNvPr>
          <p:cNvSpPr txBox="1"/>
          <p:nvPr/>
        </p:nvSpPr>
        <p:spPr>
          <a:xfrm>
            <a:off x="6323360" y="895107"/>
            <a:ext cx="454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Incidence of Received Wavefront On Antenna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92B57-69F1-54FC-382C-FAC89E30874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203321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A1888-1511-752A-A037-9E49BA65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455">
            <a:extLst>
              <a:ext uri="{FF2B5EF4-FFF2-40B4-BE49-F238E27FC236}">
                <a16:creationId xmlns:a16="http://schemas.microsoft.com/office/drawing/2014/main" id="{542EB22C-004F-292A-1AF9-38D3260B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Antenna Array: A Mathematical Data Model </a:t>
            </a:r>
          </a:p>
        </p:txBody>
      </p:sp>
      <p:sp>
        <p:nvSpPr>
          <p:cNvPr id="457" name="Text Placeholder 456">
            <a:extLst>
              <a:ext uri="{FF2B5EF4-FFF2-40B4-BE49-F238E27FC236}">
                <a16:creationId xmlns:a16="http://schemas.microsoft.com/office/drawing/2014/main" id="{1F8EFF6C-C723-BEE2-2727-B31D52676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187" y="1109798"/>
            <a:ext cx="6576369" cy="1691899"/>
          </a:xfrm>
        </p:spPr>
        <p:txBody>
          <a:bodyPr/>
          <a:lstStyle/>
          <a:p>
            <a:r>
              <a:rPr lang="en-US" sz="1600" dirty="0"/>
              <a:t>Consider a Uniform Linear Array (ULA) in 1-D Angle Space</a:t>
            </a:r>
          </a:p>
          <a:p>
            <a:pPr lvl="1"/>
            <a:r>
              <a:rPr lang="en-US" sz="1600" dirty="0"/>
              <a:t>All elements are identical in terms of radiation pattern, orientation, etc.</a:t>
            </a:r>
          </a:p>
          <a:p>
            <a:pPr marL="233362" lvl="1" indent="0">
              <a:buNone/>
            </a:pPr>
            <a:endParaRPr lang="en-US" sz="1600" dirty="0"/>
          </a:p>
          <a:p>
            <a:r>
              <a:rPr lang="en-US" sz="1600" dirty="0"/>
              <a:t>The expression for the complex array output,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en-US" sz="1600" dirty="0"/>
              <a:t>, due to the incidence of M far-field signals (sources) is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58" name="Text Placeholder 457">
            <a:extLst>
              <a:ext uri="{FF2B5EF4-FFF2-40B4-BE49-F238E27FC236}">
                <a16:creationId xmlns:a16="http://schemas.microsoft.com/office/drawing/2014/main" id="{D979E974-7296-0CD8-1065-78C1EDD33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ULA Antenna Receive Data Model is Established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7C6B-89C1-142B-3411-B2C7E21E6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F2882C6-46F3-EC2E-AB25-8D88A5244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232761"/>
            <a:ext cx="2348639" cy="23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69D24F53-0A7C-EE44-A7FD-0B5D28225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708210" cy="57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5B8968D-0856-E71A-1D09-EA339DC01403}"/>
              </a:ext>
            </a:extLst>
          </p:cNvPr>
          <p:cNvGrpSpPr/>
          <p:nvPr/>
        </p:nvGrpSpPr>
        <p:grpSpPr>
          <a:xfrm>
            <a:off x="787273" y="2834819"/>
            <a:ext cx="5954966" cy="2860439"/>
            <a:chOff x="815885" y="2660305"/>
            <a:chExt cx="5954966" cy="2860439"/>
          </a:xfrm>
        </p:grpSpPr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D24EB92-B551-E8D3-01AC-9CBF7CC28B65}"/>
                </a:ext>
              </a:extLst>
            </p:cNvPr>
            <p:cNvSpPr/>
            <p:nvPr/>
          </p:nvSpPr>
          <p:spPr>
            <a:xfrm>
              <a:off x="815885" y="2660305"/>
              <a:ext cx="5954966" cy="286043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/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F090B1-0ABE-AF49-6AEA-6B7799333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161" y="3198895"/>
                  <a:ext cx="2562881" cy="7791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/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∙0∙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−1)∙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dirty="0"/>
                    <a:t> 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EDD9EB9-ABCB-B1D5-0C55-50203C15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693" y="4332060"/>
                  <a:ext cx="2740457" cy="9827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3595B4-DE66-628C-3DC0-42211C595655}"/>
                </a:ext>
              </a:extLst>
            </p:cNvPr>
            <p:cNvSpPr txBox="1"/>
            <p:nvPr/>
          </p:nvSpPr>
          <p:spPr>
            <a:xfrm>
              <a:off x="4555693" y="2728847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Complex Signal Coefficient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03F67-C2D1-4DB7-E2E3-D62FB93CA154}"/>
                </a:ext>
              </a:extLst>
            </p:cNvPr>
            <p:cNvSpPr txBox="1"/>
            <p:nvPr/>
          </p:nvSpPr>
          <p:spPr>
            <a:xfrm>
              <a:off x="4555693" y="3008905"/>
              <a:ext cx="1147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Noise Vector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4472BA80-2BE5-8414-0ADB-E171C039F6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14973" y="2853589"/>
              <a:ext cx="823926" cy="561879"/>
            </a:xfrm>
            <a:prstGeom prst="curvedConnector3">
              <a:avLst>
                <a:gd name="adj1" fmla="val 100096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nector: Curved 460">
              <a:extLst>
                <a:ext uri="{FF2B5EF4-FFF2-40B4-BE49-F238E27FC236}">
                  <a16:creationId xmlns:a16="http://schemas.microsoft.com/office/drawing/2014/main" id="{B4EB7A96-2A2C-6F53-8DD8-E67791B398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60006" y="3198894"/>
              <a:ext cx="300989" cy="203849"/>
            </a:xfrm>
            <a:prstGeom prst="curvedConnector3">
              <a:avLst>
                <a:gd name="adj1" fmla="val 10379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8FD6BA07-E056-F81E-3EBB-E0120F8BC16E}"/>
                </a:ext>
              </a:extLst>
            </p:cNvPr>
            <p:cNvSpPr txBox="1"/>
            <p:nvPr/>
          </p:nvSpPr>
          <p:spPr>
            <a:xfrm>
              <a:off x="4555693" y="4678842"/>
              <a:ext cx="1353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Steering Vector</a:t>
              </a:r>
            </a:p>
          </p:txBody>
        </p:sp>
        <p:sp>
          <p:nvSpPr>
            <p:cNvPr id="477" name="Right Brace 476">
              <a:extLst>
                <a:ext uri="{FF2B5EF4-FFF2-40B4-BE49-F238E27FC236}">
                  <a16:creationId xmlns:a16="http://schemas.microsoft.com/office/drawing/2014/main" id="{0324F7F4-6AC3-31D5-6663-E2230EA84FC3}"/>
                </a:ext>
              </a:extLst>
            </p:cNvPr>
            <p:cNvSpPr/>
            <p:nvPr/>
          </p:nvSpPr>
          <p:spPr>
            <a:xfrm>
              <a:off x="4292137" y="4397010"/>
              <a:ext cx="186603" cy="871523"/>
            </a:xfrm>
            <a:prstGeom prst="rightBrac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7F48168-F7B7-63FB-0866-BFFDAB2FFCE4}"/>
                </a:ext>
              </a:extLst>
            </p:cNvPr>
            <p:cNvSpPr txBox="1"/>
            <p:nvPr/>
          </p:nvSpPr>
          <p:spPr>
            <a:xfrm>
              <a:off x="887443" y="3966003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C5B07472-ADF4-5777-9DCA-D39444DD5E3E}"/>
                </a:ext>
              </a:extLst>
            </p:cNvPr>
            <p:cNvSpPr txBox="1"/>
            <p:nvPr/>
          </p:nvSpPr>
          <p:spPr>
            <a:xfrm>
              <a:off x="4509231" y="3577073"/>
              <a:ext cx="2215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Uniform Element Spacing</a:t>
              </a:r>
            </a:p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(as a multiple of </a:t>
              </a:r>
              <a:r>
                <a:rPr lang="el-GR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) 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121E60BD-7A56-C3A7-1B32-4670BFEFC342}"/>
                </a:ext>
              </a:extLst>
            </p:cNvPr>
            <p:cNvSpPr txBox="1"/>
            <p:nvPr/>
          </p:nvSpPr>
          <p:spPr>
            <a:xfrm>
              <a:off x="4555693" y="3990828"/>
              <a:ext cx="221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Incident Angle</a:t>
              </a:r>
            </a:p>
          </p:txBody>
        </p:sp>
        <p:cxnSp>
          <p:nvCxnSpPr>
            <p:cNvPr id="582" name="Connector: Curved 581">
              <a:extLst>
                <a:ext uri="{FF2B5EF4-FFF2-40B4-BE49-F238E27FC236}">
                  <a16:creationId xmlns:a16="http://schemas.microsoft.com/office/drawing/2014/main" id="{D4C9DD93-E34F-7517-8035-47771CF9C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62362" y="3868028"/>
              <a:ext cx="1129188" cy="464031"/>
            </a:xfrm>
            <a:prstGeom prst="curvedConnector3">
              <a:avLst>
                <a:gd name="adj1" fmla="val 99768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Connector: Curved 584">
              <a:extLst>
                <a:ext uri="{FF2B5EF4-FFF2-40B4-BE49-F238E27FC236}">
                  <a16:creationId xmlns:a16="http://schemas.microsoft.com/office/drawing/2014/main" id="{FEE12A91-1F75-BDA9-A51E-785C057C18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769557" y="4144923"/>
              <a:ext cx="813853" cy="184251"/>
            </a:xfrm>
            <a:prstGeom prst="curvedConnector3">
              <a:avLst>
                <a:gd name="adj1" fmla="val 100033"/>
              </a:avLst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5B6C0A90-C704-1082-AFD7-AD3D0436BA1B}"/>
              </a:ext>
            </a:extLst>
          </p:cNvPr>
          <p:cNvGrpSpPr/>
          <p:nvPr/>
        </p:nvGrpSpPr>
        <p:grpSpPr>
          <a:xfrm>
            <a:off x="7361575" y="380918"/>
            <a:ext cx="4201975" cy="5314340"/>
            <a:chOff x="7778680" y="952500"/>
            <a:chExt cx="4201975" cy="5407438"/>
          </a:xfrm>
        </p:grpSpPr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48F4EC33-9A5A-9C58-9C25-748C4E6B268E}"/>
                </a:ext>
              </a:extLst>
            </p:cNvPr>
            <p:cNvSpPr/>
            <p:nvPr/>
          </p:nvSpPr>
          <p:spPr>
            <a:xfrm>
              <a:off x="7778680" y="952500"/>
              <a:ext cx="4119885" cy="5407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63666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500292D2-9952-9D8E-4356-49F65FFA856F}"/>
                </a:ext>
              </a:extLst>
            </p:cNvPr>
            <p:cNvGrpSpPr/>
            <p:nvPr/>
          </p:nvGrpSpPr>
          <p:grpSpPr>
            <a:xfrm>
              <a:off x="8356879" y="1505898"/>
              <a:ext cx="3083702" cy="2385463"/>
              <a:chOff x="8343083" y="1232761"/>
              <a:chExt cx="3083702" cy="2385463"/>
            </a:xfrm>
          </p:grpSpPr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5A66676E-1427-4CA2-EA14-10F845A17BBD}"/>
                  </a:ext>
                </a:extLst>
              </p:cNvPr>
              <p:cNvCxnSpPr>
                <a:cxnSpLocks/>
                <a:endCxn id="532" idx="1"/>
              </p:cNvCxnSpPr>
              <p:nvPr/>
            </p:nvCxnSpPr>
            <p:spPr>
              <a:xfrm>
                <a:off x="8543079" y="2931698"/>
                <a:ext cx="2763696" cy="146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014D6D7D-3795-3204-2955-2E3F634F2592}"/>
                  </a:ext>
                </a:extLst>
              </p:cNvPr>
              <p:cNvGrpSpPr/>
              <p:nvPr/>
            </p:nvGrpSpPr>
            <p:grpSpPr>
              <a:xfrm>
                <a:off x="8488222" y="2856917"/>
                <a:ext cx="240557" cy="530195"/>
                <a:chOff x="6353175" y="2838450"/>
                <a:chExt cx="254127" cy="560103"/>
              </a:xfrm>
            </p:grpSpPr>
            <p:sp>
              <p:nvSpPr>
                <p:cNvPr id="536" name="Isosceles Triangle 535">
                  <a:extLst>
                    <a:ext uri="{FF2B5EF4-FFF2-40B4-BE49-F238E27FC236}">
                      <a16:creationId xmlns:a16="http://schemas.microsoft.com/office/drawing/2014/main" id="{24218BE2-E82D-E8EF-6EBB-77072F46C588}"/>
                    </a:ext>
                  </a:extLst>
                </p:cNvPr>
                <p:cNvSpPr/>
                <p:nvPr/>
              </p:nvSpPr>
              <p:spPr>
                <a:xfrm rot="10800000">
                  <a:off x="6353175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778A4E05-0D4F-350C-A399-131D0F2657B7}"/>
                    </a:ext>
                  </a:extLst>
                </p:cNvPr>
                <p:cNvCxnSpPr>
                  <a:cxnSpLocks/>
                  <a:stCxn id="536" idx="0"/>
                </p:cNvCxnSpPr>
                <p:nvPr/>
              </p:nvCxnSpPr>
              <p:spPr>
                <a:xfrm>
                  <a:off x="6480238" y="3057525"/>
                  <a:ext cx="0" cy="3410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EDD2ABA0-65B9-640F-2AB8-CD1006347219}"/>
                  </a:ext>
                </a:extLst>
              </p:cNvPr>
              <p:cNvGrpSpPr/>
              <p:nvPr/>
            </p:nvGrpSpPr>
            <p:grpSpPr>
              <a:xfrm>
                <a:off x="9399919" y="2856917"/>
                <a:ext cx="240557" cy="530196"/>
                <a:chOff x="6505575" y="2990850"/>
                <a:chExt cx="254127" cy="560104"/>
              </a:xfrm>
            </p:grpSpPr>
            <p:sp>
              <p:nvSpPr>
                <p:cNvPr id="534" name="Isosceles Triangle 533">
                  <a:extLst>
                    <a:ext uri="{FF2B5EF4-FFF2-40B4-BE49-F238E27FC236}">
                      <a16:creationId xmlns:a16="http://schemas.microsoft.com/office/drawing/2014/main" id="{D4771F37-67F1-C609-46C4-0A99EE89C1E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990285C8-C8A6-B5EB-16EA-A62F778D824B}"/>
                    </a:ext>
                  </a:extLst>
                </p:cNvPr>
                <p:cNvCxnSpPr>
                  <a:cxnSpLocks/>
                  <a:stCxn id="534" idx="0"/>
                </p:cNvCxnSpPr>
                <p:nvPr/>
              </p:nvCxnSpPr>
              <p:spPr>
                <a:xfrm>
                  <a:off x="6632638" y="3209925"/>
                  <a:ext cx="8825" cy="34102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2D6EB6-FE26-68DB-DD01-69FF5CBAAED3}"/>
                  </a:ext>
                </a:extLst>
              </p:cNvPr>
              <p:cNvGrpSpPr/>
              <p:nvPr/>
            </p:nvGrpSpPr>
            <p:grpSpPr>
              <a:xfrm>
                <a:off x="11126357" y="2842623"/>
                <a:ext cx="240557" cy="583865"/>
                <a:chOff x="9962713" y="2838450"/>
                <a:chExt cx="254127" cy="616801"/>
              </a:xfrm>
            </p:grpSpPr>
            <p:sp>
              <p:nvSpPr>
                <p:cNvPr id="532" name="Isosceles Triangle 531">
                  <a:extLst>
                    <a:ext uri="{FF2B5EF4-FFF2-40B4-BE49-F238E27FC236}">
                      <a16:creationId xmlns:a16="http://schemas.microsoft.com/office/drawing/2014/main" id="{7E345FD3-890E-3C53-976C-192A3C4331A0}"/>
                    </a:ext>
                  </a:extLst>
                </p:cNvPr>
                <p:cNvSpPr/>
                <p:nvPr/>
              </p:nvSpPr>
              <p:spPr>
                <a:xfrm rot="10800000">
                  <a:off x="9962713" y="28384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9545F1F5-1D16-1754-116C-4269D26549EE}"/>
                    </a:ext>
                  </a:extLst>
                </p:cNvPr>
                <p:cNvCxnSpPr>
                  <a:cxnSpLocks/>
                  <a:stCxn id="532" idx="0"/>
                </p:cNvCxnSpPr>
                <p:nvPr/>
              </p:nvCxnSpPr>
              <p:spPr>
                <a:xfrm>
                  <a:off x="10089776" y="3057525"/>
                  <a:ext cx="9319" cy="3977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/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FDCC5798-6090-9C14-4C96-E44EB1B5C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2742" y="3369352"/>
                    <a:ext cx="241450" cy="2330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r="-10256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/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A23F4FE-DF5B-FD7D-600F-5A0DC8F55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8663" y="3380909"/>
                    <a:ext cx="245941" cy="2330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000" r="-10000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D1BB1514-6AEC-4E95-7BEE-8C925D44B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6970" y="3372003"/>
                    <a:ext cx="259815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524" r="-7143" b="-205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95DF6822-8BE9-845B-7CF0-9C0EE97762ED}"/>
                  </a:ext>
                </a:extLst>
              </p:cNvPr>
              <p:cNvGrpSpPr/>
              <p:nvPr/>
            </p:nvGrpSpPr>
            <p:grpSpPr>
              <a:xfrm>
                <a:off x="10311617" y="2856914"/>
                <a:ext cx="240557" cy="551956"/>
                <a:chOff x="6505575" y="2990850"/>
                <a:chExt cx="254127" cy="583092"/>
              </a:xfrm>
            </p:grpSpPr>
            <p:sp>
              <p:nvSpPr>
                <p:cNvPr id="530" name="Isosceles Triangle 529">
                  <a:extLst>
                    <a:ext uri="{FF2B5EF4-FFF2-40B4-BE49-F238E27FC236}">
                      <a16:creationId xmlns:a16="http://schemas.microsoft.com/office/drawing/2014/main" id="{775A7986-A750-7BF2-48AC-F4265A94B07E}"/>
                    </a:ext>
                  </a:extLst>
                </p:cNvPr>
                <p:cNvSpPr/>
                <p:nvPr/>
              </p:nvSpPr>
              <p:spPr>
                <a:xfrm rot="10800000">
                  <a:off x="6505575" y="2990850"/>
                  <a:ext cx="254127" cy="219075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2B197FD7-ADA4-9754-A19F-A0760F110245}"/>
                    </a:ext>
                  </a:extLst>
                </p:cNvPr>
                <p:cNvCxnSpPr>
                  <a:cxnSpLocks/>
                  <a:stCxn id="530" idx="0"/>
                </p:cNvCxnSpPr>
                <p:nvPr/>
              </p:nvCxnSpPr>
              <p:spPr>
                <a:xfrm>
                  <a:off x="6632638" y="3209925"/>
                  <a:ext cx="8823" cy="3640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07" name="TextBox 506">
                    <a:extLst>
                      <a:ext uri="{FF2B5EF4-FFF2-40B4-BE49-F238E27FC236}">
                        <a16:creationId xmlns:a16="http://schemas.microsoft.com/office/drawing/2014/main" id="{DB732C40-7AC6-66EC-6B98-9D4A7ACBA0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6549" y="3368680"/>
                    <a:ext cx="245941" cy="23307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756" r="-7317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32BC4E47-51AF-F7D8-BA9C-BCD4A5F62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3467" y="3265986"/>
                <a:ext cx="896522" cy="5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/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F8E89503-DBB5-C405-49B1-8EBD033842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7127" y="3152873"/>
                    <a:ext cx="189008" cy="203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58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5177B596-F868-17C6-BB2B-84FCDF7D34A0}"/>
                  </a:ext>
                </a:extLst>
              </p:cNvPr>
              <p:cNvSpPr/>
              <p:nvPr/>
            </p:nvSpPr>
            <p:spPr>
              <a:xfrm>
                <a:off x="8543079" y="1232761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3E498BFD-583D-4D8C-71B7-4769B0C8F456}"/>
                  </a:ext>
                </a:extLst>
              </p:cNvPr>
              <p:cNvSpPr/>
              <p:nvPr/>
            </p:nvSpPr>
            <p:spPr>
              <a:xfrm>
                <a:off x="10911425" y="1464903"/>
                <a:ext cx="111931" cy="11193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9" name="Straight Arrow Connector 548">
                <a:extLst>
                  <a:ext uri="{FF2B5EF4-FFF2-40B4-BE49-F238E27FC236}">
                    <a16:creationId xmlns:a16="http://schemas.microsoft.com/office/drawing/2014/main" id="{9DD063D9-7205-6940-3D3F-727F782B62FF}"/>
                  </a:ext>
                </a:extLst>
              </p:cNvPr>
              <p:cNvCxnSpPr>
                <a:cxnSpLocks/>
                <a:stCxn id="546" idx="5"/>
              </p:cNvCxnSpPr>
              <p:nvPr/>
            </p:nvCxnSpPr>
            <p:spPr>
              <a:xfrm>
                <a:off x="8638618" y="1328300"/>
                <a:ext cx="1200004" cy="1603398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>
                <a:extLst>
                  <a:ext uri="{FF2B5EF4-FFF2-40B4-BE49-F238E27FC236}">
                    <a16:creationId xmlns:a16="http://schemas.microsoft.com/office/drawing/2014/main" id="{0BEAE5C7-AC5B-874D-8AB6-5F49E0231A03}"/>
                  </a:ext>
                </a:extLst>
              </p:cNvPr>
              <p:cNvCxnSpPr>
                <a:cxnSpLocks/>
                <a:stCxn id="547" idx="3"/>
              </p:cNvCxnSpPr>
              <p:nvPr/>
            </p:nvCxnSpPr>
            <p:spPr>
              <a:xfrm flipH="1">
                <a:off x="9860697" y="1560442"/>
                <a:ext cx="1067120" cy="1385869"/>
              </a:xfrm>
              <a:prstGeom prst="straightConnector1">
                <a:avLst/>
              </a:prstGeom>
              <a:ln w="19050">
                <a:solidFill>
                  <a:srgbClr val="63666A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FA65880D-43A5-BB23-2D64-73BDF69AF85D}"/>
                  </a:ext>
                </a:extLst>
              </p:cNvPr>
              <p:cNvSpPr/>
              <p:nvPr/>
            </p:nvSpPr>
            <p:spPr>
              <a:xfrm rot="19707772">
                <a:off x="8343083" y="1389479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8E70A96-61FF-8ADE-38EA-71440BEE190D}"/>
                  </a:ext>
                </a:extLst>
              </p:cNvPr>
              <p:cNvSpPr/>
              <p:nvPr/>
            </p:nvSpPr>
            <p:spPr>
              <a:xfrm rot="2700000">
                <a:off x="10266366" y="1636507"/>
                <a:ext cx="987345" cy="309632"/>
              </a:xfrm>
              <a:custGeom>
                <a:avLst/>
                <a:gdLst>
                  <a:gd name="connsiteX0" fmla="*/ 0 w 8623300"/>
                  <a:gd name="connsiteY0" fmla="*/ 501656 h 508049"/>
                  <a:gd name="connsiteX1" fmla="*/ 628650 w 8623300"/>
                  <a:gd name="connsiteY1" fmla="*/ 6 h 508049"/>
                  <a:gd name="connsiteX2" fmla="*/ 1238250 w 8623300"/>
                  <a:gd name="connsiteY2" fmla="*/ 495306 h 508049"/>
                  <a:gd name="connsiteX3" fmla="*/ 1866900 w 8623300"/>
                  <a:gd name="connsiteY3" fmla="*/ 6 h 508049"/>
                  <a:gd name="connsiteX4" fmla="*/ 2470150 w 8623300"/>
                  <a:gd name="connsiteY4" fmla="*/ 508006 h 508049"/>
                  <a:gd name="connsiteX5" fmla="*/ 3092450 w 8623300"/>
                  <a:gd name="connsiteY5" fmla="*/ 31756 h 508049"/>
                  <a:gd name="connsiteX6" fmla="*/ 3702050 w 8623300"/>
                  <a:gd name="connsiteY6" fmla="*/ 476256 h 508049"/>
                  <a:gd name="connsiteX7" fmla="*/ 4311650 w 8623300"/>
                  <a:gd name="connsiteY7" fmla="*/ 44456 h 508049"/>
                  <a:gd name="connsiteX8" fmla="*/ 4921250 w 8623300"/>
                  <a:gd name="connsiteY8" fmla="*/ 495306 h 508049"/>
                  <a:gd name="connsiteX9" fmla="*/ 5549900 w 8623300"/>
                  <a:gd name="connsiteY9" fmla="*/ 12706 h 508049"/>
                  <a:gd name="connsiteX10" fmla="*/ 6165850 w 8623300"/>
                  <a:gd name="connsiteY10" fmla="*/ 482606 h 508049"/>
                  <a:gd name="connsiteX11" fmla="*/ 6781800 w 8623300"/>
                  <a:gd name="connsiteY11" fmla="*/ 12706 h 508049"/>
                  <a:gd name="connsiteX12" fmla="*/ 7378700 w 8623300"/>
                  <a:gd name="connsiteY12" fmla="*/ 488956 h 508049"/>
                  <a:gd name="connsiteX13" fmla="*/ 8007350 w 8623300"/>
                  <a:gd name="connsiteY13" fmla="*/ 38106 h 508049"/>
                  <a:gd name="connsiteX14" fmla="*/ 8623300 w 8623300"/>
                  <a:gd name="connsiteY14" fmla="*/ 488956 h 50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23300" h="508049">
                    <a:moveTo>
                      <a:pt x="0" y="501656"/>
                    </a:moveTo>
                    <a:cubicBezTo>
                      <a:pt x="211137" y="251360"/>
                      <a:pt x="422275" y="1064"/>
                      <a:pt x="628650" y="6"/>
                    </a:cubicBezTo>
                    <a:cubicBezTo>
                      <a:pt x="835025" y="-1052"/>
                      <a:pt x="1031875" y="495306"/>
                      <a:pt x="1238250" y="495306"/>
                    </a:cubicBezTo>
                    <a:cubicBezTo>
                      <a:pt x="1444625" y="495306"/>
                      <a:pt x="1661583" y="-2111"/>
                      <a:pt x="1866900" y="6"/>
                    </a:cubicBezTo>
                    <a:cubicBezTo>
                      <a:pt x="2072217" y="2123"/>
                      <a:pt x="2265892" y="502714"/>
                      <a:pt x="2470150" y="508006"/>
                    </a:cubicBezTo>
                    <a:cubicBezTo>
                      <a:pt x="2674408" y="513298"/>
                      <a:pt x="2887133" y="37048"/>
                      <a:pt x="3092450" y="31756"/>
                    </a:cubicBezTo>
                    <a:cubicBezTo>
                      <a:pt x="3297767" y="26464"/>
                      <a:pt x="3498850" y="474139"/>
                      <a:pt x="3702050" y="476256"/>
                    </a:cubicBezTo>
                    <a:cubicBezTo>
                      <a:pt x="3905250" y="478373"/>
                      <a:pt x="4108450" y="41281"/>
                      <a:pt x="4311650" y="44456"/>
                    </a:cubicBezTo>
                    <a:cubicBezTo>
                      <a:pt x="4514850" y="47631"/>
                      <a:pt x="4714875" y="500598"/>
                      <a:pt x="4921250" y="495306"/>
                    </a:cubicBezTo>
                    <a:cubicBezTo>
                      <a:pt x="5127625" y="490014"/>
                      <a:pt x="5342467" y="14823"/>
                      <a:pt x="5549900" y="12706"/>
                    </a:cubicBezTo>
                    <a:cubicBezTo>
                      <a:pt x="5757333" y="10589"/>
                      <a:pt x="5960533" y="482606"/>
                      <a:pt x="6165850" y="482606"/>
                    </a:cubicBezTo>
                    <a:cubicBezTo>
                      <a:pt x="6371167" y="482606"/>
                      <a:pt x="6579658" y="11648"/>
                      <a:pt x="6781800" y="12706"/>
                    </a:cubicBezTo>
                    <a:cubicBezTo>
                      <a:pt x="6983942" y="13764"/>
                      <a:pt x="7174442" y="484723"/>
                      <a:pt x="7378700" y="488956"/>
                    </a:cubicBezTo>
                    <a:cubicBezTo>
                      <a:pt x="7582958" y="493189"/>
                      <a:pt x="7799917" y="38106"/>
                      <a:pt x="8007350" y="38106"/>
                    </a:cubicBezTo>
                    <a:cubicBezTo>
                      <a:pt x="8214783" y="38106"/>
                      <a:pt x="8488892" y="443448"/>
                      <a:pt x="8623300" y="488956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9F4B939B-BF7E-0F42-71F2-CBBC38505AA4}"/>
                  </a:ext>
                </a:extLst>
              </p:cNvPr>
              <p:cNvGrpSpPr/>
              <p:nvPr/>
            </p:nvGrpSpPr>
            <p:grpSpPr>
              <a:xfrm>
                <a:off x="8600493" y="1558898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403138CC-8256-6F4E-8B83-2667EF0AB1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01326D9C-6780-DC8B-A277-8E17BF250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63E48C57-D1F7-9E9E-3811-67087D2F7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Arrow Connector 562">
                  <a:extLst>
                    <a:ext uri="{FF2B5EF4-FFF2-40B4-BE49-F238E27FC236}">
                      <a16:creationId xmlns:a16="http://schemas.microsoft.com/office/drawing/2014/main" id="{1D0B121A-A78B-E22E-E1D9-82F20B752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4DD2CF6D-927F-8D78-E7B1-DEFE1BC2E200}"/>
                  </a:ext>
                </a:extLst>
              </p:cNvPr>
              <p:cNvGrpSpPr/>
              <p:nvPr/>
            </p:nvGrpSpPr>
            <p:grpSpPr>
              <a:xfrm rot="4137914">
                <a:off x="10107395" y="1725435"/>
                <a:ext cx="832950" cy="587869"/>
                <a:chOff x="8744192" y="1772712"/>
                <a:chExt cx="832950" cy="587869"/>
              </a:xfrm>
            </p:grpSpPr>
            <p:cxnSp>
              <p:nvCxnSpPr>
                <p:cNvPr id="566" name="Straight Arrow Connector 565">
                  <a:extLst>
                    <a:ext uri="{FF2B5EF4-FFF2-40B4-BE49-F238E27FC236}">
                      <a16:creationId xmlns:a16="http://schemas.microsoft.com/office/drawing/2014/main" id="{1F1A8947-088A-6BED-4E62-DB2FF5795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4192" y="2148275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Arrow Connector 566">
                  <a:extLst>
                    <a:ext uri="{FF2B5EF4-FFF2-40B4-BE49-F238E27FC236}">
                      <a16:creationId xmlns:a16="http://schemas.microsoft.com/office/drawing/2014/main" id="{C7E00278-2A87-FE79-16AE-55CF42CF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1969" y="2044460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F66244F2-F5E1-12A7-AB84-A539506C6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3608" y="1876527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BC02B537-A89F-7621-C175-AC42724FD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1385" y="1772712"/>
                  <a:ext cx="145757" cy="212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/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BDAED44F-0389-0172-6F5B-C0D24E035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967" y="4391314"/>
                  <a:ext cx="3901225" cy="10790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444726F0-E53A-952C-902C-61712767305B}"/>
                </a:ext>
              </a:extLst>
            </p:cNvPr>
            <p:cNvSpPr txBox="1"/>
            <p:nvPr/>
          </p:nvSpPr>
          <p:spPr>
            <a:xfrm>
              <a:off x="7906967" y="4011622"/>
              <a:ext cx="3951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Matrix Notation of Received Signal of Array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/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FA238166-BEFF-1BEF-860C-DEEC210F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500" y="974855"/>
                  <a:ext cx="1522750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3571" b="-130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/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Wavefront from Scatter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2F37875C-895A-C856-11C2-602C09E46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7905" y="1176427"/>
                  <a:ext cx="1522750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357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/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2C56481B-109C-1C98-6C50-968ED2E4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65" y="5053290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TextBox 604">
            <a:extLst>
              <a:ext uri="{FF2B5EF4-FFF2-40B4-BE49-F238E27FC236}">
                <a16:creationId xmlns:a16="http://schemas.microsoft.com/office/drawing/2014/main" id="{E9E11E3E-22A3-EDD9-1D47-4E6F8316FB68}"/>
              </a:ext>
            </a:extLst>
          </p:cNvPr>
          <p:cNvSpPr txBox="1"/>
          <p:nvPr/>
        </p:nvSpPr>
        <p:spPr>
          <a:xfrm>
            <a:off x="7848398" y="5053290"/>
            <a:ext cx="94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⇒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C8122-BC2D-B7D0-26F5-DC1883066D76}"/>
              </a:ext>
            </a:extLst>
          </p:cNvPr>
          <p:cNvCxnSpPr>
            <a:cxnSpLocks/>
          </p:cNvCxnSpPr>
          <p:nvPr/>
        </p:nvCxnSpPr>
        <p:spPr>
          <a:xfrm>
            <a:off x="9457388" y="858096"/>
            <a:ext cx="0" cy="1764784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8E68EE8A-64EE-4BC6-5AFC-00A3A71872AB}"/>
              </a:ext>
            </a:extLst>
          </p:cNvPr>
          <p:cNvSpPr/>
          <p:nvPr/>
        </p:nvSpPr>
        <p:spPr>
          <a:xfrm>
            <a:off x="9307186" y="2249449"/>
            <a:ext cx="351410" cy="337928"/>
          </a:xfrm>
          <a:prstGeom prst="arc">
            <a:avLst>
              <a:gd name="adj1" fmla="val 15736315"/>
              <a:gd name="adj2" fmla="val 204627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C8C9DA1-92BD-EA6A-89CC-130F979241F0}"/>
              </a:ext>
            </a:extLst>
          </p:cNvPr>
          <p:cNvSpPr/>
          <p:nvPr/>
        </p:nvSpPr>
        <p:spPr>
          <a:xfrm flipH="1">
            <a:off x="9194427" y="2146439"/>
            <a:ext cx="476441" cy="476441"/>
          </a:xfrm>
          <a:prstGeom prst="arc">
            <a:avLst>
              <a:gd name="adj1" fmla="val 15913452"/>
              <a:gd name="adj2" fmla="val 203739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/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BDAEAD-55FB-B574-8E42-C0210CD43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26" y="1844756"/>
                <a:ext cx="635032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/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16B712-E6C3-F8A4-70A1-E1608D8D3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586" y="1925002"/>
                <a:ext cx="63503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B8CC07C-A5D5-994D-EA38-9FDB297F85AA}"/>
              </a:ext>
            </a:extLst>
          </p:cNvPr>
          <p:cNvSpPr txBox="1"/>
          <p:nvPr/>
        </p:nvSpPr>
        <p:spPr>
          <a:xfrm>
            <a:off x="9077832" y="618950"/>
            <a:ext cx="808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boresight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136B4-CBE4-DA38-1D91-B244A5D5CCF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Raytheon Company - Approved for Public Disclosure</a:t>
            </a:r>
          </a:p>
        </p:txBody>
      </p:sp>
    </p:spTree>
    <p:extLst>
      <p:ext uri="{BB962C8B-B14F-4D97-AF65-F5344CB8AC3E}">
        <p14:creationId xmlns:p14="http://schemas.microsoft.com/office/powerpoint/2010/main" val="6726991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aytheon Company - Approved for Public Disclosure"/>
  <p:tag name="BJHEADERFOOTERTEXTMARKING" val="Raytheon Company - Approved for Public Disclosur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TX Corporation (Corporate) - Company Use"/>
  <p:tag name="BJHEADERFOOTERTEXTMARKING" val="RTX Corporation (Corporate) - Company Use"/>
</p:tagLst>
</file>

<file path=ppt/theme/theme1.xml><?xml version="1.0" encoding="utf-8"?>
<a:theme xmlns:a="http://schemas.openxmlformats.org/drawingml/2006/main" name="RAY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B79833B6-87DC-437A-BD92-252213E7B7B9}"/>
    </a:ext>
  </a:extLst>
</a:theme>
</file>

<file path=ppt/theme/theme2.xml><?xml version="1.0" encoding="utf-8"?>
<a:theme xmlns:a="http://schemas.openxmlformats.org/drawingml/2006/main" name="RAY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77DAA399-A09F-4F84-B98E-3805F71585F4}"/>
    </a:ext>
  </a:extLst>
</a:theme>
</file>

<file path=ppt/theme/theme3.xml><?xml version="1.0" encoding="utf-8"?>
<a:theme xmlns:a="http://schemas.openxmlformats.org/drawingml/2006/main" name="RAY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y.pptx" id="{32A8499A-D876-4C6B-9A59-FA31D5A611B2}" vid="{DBD77D91-386E-4726-9636-15A3DB82FD8B}"/>
    </a:ext>
  </a:extLst>
</a:theme>
</file>

<file path=ppt/theme/theme4.xml><?xml version="1.0" encoding="utf-8"?>
<a:theme xmlns:a="http://schemas.openxmlformats.org/drawingml/2006/main" name="RTX Masters: Content">
  <a:themeElements>
    <a:clrScheme name="2.1: RTX SECONDARY PALETTE">
      <a:dk1>
        <a:sysClr val="windowText" lastClr="000000"/>
      </a:dk1>
      <a:lt1>
        <a:sysClr val="window" lastClr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C0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MD-PPT-Template.pptx" id="{7035B8E8-FC6A-4888-A170-139EBA67FC15}" vid="{931AB2D7-C321-409C-9CAD-4114515CFCBF}"/>
    </a:ext>
  </a:extLst>
</a:theme>
</file>

<file path=ppt/theme/theme5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nVzZXJTZWxlY3RlZCI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UwOjA1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1OjQ2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I1YTdjMWQzYy03MmNlLTQzNmYtOGUwZi01YTEzYjgyN2UyMGU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BRFhVXEUyMTE2MTExMzwvVXNlck5hbWU+PERhdGVUaW1lPjgvMTIvMjAyNCA0OjM2OjEyIFBNPC9EYXRlVGltZT48TGFiZWxTdHJpbmc+RXhwb3J0IENvbnRyb2wgQ291bnRyeTogVVMgIHwgTW9zdCBQcml2YXRlIHwgUmF5dGhlb24gQ29tcGFueSB8IFVTLUV4cG9ydCBDb250cm9sbGVkIEp1cmlzZGljdGlvbiBVbmRldGVybWluZWQgfCBQZXIgUlRY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jY5ZDAwYWNkLTg5YzQtNDRlMC04NGFlLWU1OGRhMTdmNDg1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YxMTEzPC9Vc2VyTmFtZT48RGF0ZVRpbWU+OC8xMi8yMDI0IDQ6MzY6MzQgUE08L0RhdGVUaW1lPjxMYWJlbFN0cmluZz5FeHBvcnQgQ29udHJvbCBDb3VudHJ5OiBVUyAgfCBDb21wYW55IFVzZS9JbnRlcm5hbCBVc2UgT25seSB8IFJUWCBDb3Jwb3JhdGlvbiAoQ29ycG9yYXRlKSB8IE90aGVyIEluZm9ybWF0aW9uIChOb3QgUmVxdWlyaW5nIGFuIEV4cG9ydCBDb250cm9sIE1hcmtpbmcpIHwgTm8gdmlzdWFsIG1hcmtpbmcgYXBwbGllZCBieSB0aGUgdG9vbDwvTGFiZWxTdHJpbmc+PC9pdGVtPjxpdGVtPjxzaXNsIHNpc2xWZXJzaW9uPSIwIiBwb2xpY3k9ImNkZTUzYWMxLWJmNWYtNGFhZS05Y2YxLTA3NTA5ZTIzYTRiMCIgb3JpZ2luPSJ1c2VyU2VsZWN0ZWQiPjxlbGVtZW50IHVpZD0iMGVlNDMxNmUtZjZkZS00YjM2LTkxMzMtMzY5YjI5NTUwMmFh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jVhN2MxZDNjLTcyY2UtNDM2Zi04ZTBmLTVhMTNiODI3ZTIwZ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kFEWFVcRTIxMTU3MjU0PC9Vc2VyTmFtZT48RGF0ZVRpbWU+Ni85LzIwMjUgNTozMjoxNCBBTTwvRGF0ZVRpbWU+PExhYmVsU3RyaW5nPkV4cG9ydCBDb250cm9sIENvdW50cnk6IFVTICB8IEFwcHJvdmVkIGZvciBQdWJsaWMgRGlzY2xvc3VyZSB8IFJheXRoZW9uIENvbXBhbn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0ee4316e-f6de-4b36-9133-369b295502aa" value=""/>
  <element uid="bba94c65-ac3d-4f34-b2e1-8de11ef6f01c" value=""/>
  <element uid="5a7c1d3c-72ce-436f-8e0f-5a13b827e20e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1f014d26-b0c9-4719-9c4e-6e631f7a801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0FC607B-1DA9-42FB-A224-7EE96145B6B7}">
  <ds:schemaRefs>
    <ds:schemaRef ds:uri="http://www.w3.org/2001/XMLSchema"/>
    <ds:schemaRef ds:uri="http://www.boldonjames.com/2016/02/Classifier/internal/wrappedLabelHistory"/>
  </ds:schemaRefs>
</ds:datastoreItem>
</file>

<file path=customXml/itemProps5.xml><?xml version="1.0" encoding="utf-8"?>
<ds:datastoreItem xmlns:ds="http://schemas.openxmlformats.org/officeDocument/2006/customXml" ds:itemID="{4D983FF2-B52C-473F-8C78-53FA1437EB5F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RAY_16x9_2024</Template>
  <TotalTime>6961</TotalTime>
  <Words>3600</Words>
  <Application>Microsoft Office PowerPoint</Application>
  <PresentationFormat>Widescreen</PresentationFormat>
  <Paragraphs>584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Cambria</vt:lpstr>
      <vt:lpstr>Cambria Math</vt:lpstr>
      <vt:lpstr>RAY Masters: Covers</vt:lpstr>
      <vt:lpstr>RAY Masters: Content</vt:lpstr>
      <vt:lpstr>RAY Masters: Section Breakers</vt:lpstr>
      <vt:lpstr>RTX Masters: Content</vt:lpstr>
      <vt:lpstr>AI/ML Subspace-Based Parameter Estimation MPI Workshop 2025</vt:lpstr>
      <vt:lpstr>About Us: Raytheon Technologies (RTX)</vt:lpstr>
      <vt:lpstr>Description/Overview of Problem</vt:lpstr>
      <vt:lpstr>Goals for Problem Solvers</vt:lpstr>
      <vt:lpstr>Overview of Presentation</vt:lpstr>
      <vt:lpstr>Antenna Arrays and Correlation Matrices </vt:lpstr>
      <vt:lpstr>Antenna Array: The What and Why</vt:lpstr>
      <vt:lpstr>Antenna Array: The Importance of Phase Delay</vt:lpstr>
      <vt:lpstr>Antenna Array: A Mathematical Data Model </vt:lpstr>
      <vt:lpstr>Spatial Correlation Matrix</vt:lpstr>
      <vt:lpstr>Direction of Arrival Estimation </vt:lpstr>
      <vt:lpstr>DoA Estimation: Importance and Practical Application</vt:lpstr>
      <vt:lpstr>Conventional Beamforming</vt:lpstr>
      <vt:lpstr>MVDR: Minimum Variance Distortionless Response</vt:lpstr>
      <vt:lpstr>MUSIC: Multiple Signal Classification</vt:lpstr>
      <vt:lpstr>MUSIC: Algorithm and Limitations</vt:lpstr>
      <vt:lpstr>Neural Networks for DoA Estimation</vt:lpstr>
      <vt:lpstr>Overview of Neural Networks for DoA Estimation</vt:lpstr>
      <vt:lpstr>Model Based Deep Learning</vt:lpstr>
      <vt:lpstr>COSnet: Complex Orthogonal Search Network</vt:lpstr>
      <vt:lpstr>PowerPoint Presentation</vt:lpstr>
      <vt:lpstr>COSnet: Capabilities</vt:lpstr>
      <vt:lpstr>Restate Problem Statement</vt:lpstr>
      <vt:lpstr>Goals for Problem Solvers</vt:lpstr>
      <vt:lpstr>Provided Data</vt:lpstr>
      <vt:lpstr>Questions?</vt:lpstr>
      <vt:lpstr>Quadricovariance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Raytheon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rtnipcontrolcode:public|rtnipcontrolcodevm:rpogc035|rtnexportcontrolcountry:usa|rtnexportcontrolcode:otherinfo|rtnexportcontrolcodevm:nousecvm</dc:subject>
  <dc:creator>Global Communications</dc:creator>
  <cp:keywords>https:/corpid.rtx.com</cp:keywords>
  <dc:description>Aug. 2024. Bolden James fix.</dc:description>
  <cp:lastModifiedBy>Prabhakaran Sudha, Pranav (USA)</cp:lastModifiedBy>
  <cp:revision>193</cp:revision>
  <dcterms:created xsi:type="dcterms:W3CDTF">2024-07-29T13:32:20Z</dcterms:created>
  <dcterms:modified xsi:type="dcterms:W3CDTF">2025-06-11T22:27:00Z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3795a40d-54be-4aba-9c89-73449e97543b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rtnexportcontrolcountry">
    <vt:lpwstr>usa</vt:lpwstr>
  </property>
  <property fmtid="{D5CDD505-2E9C-101B-9397-08002B2CF9AE}" pid="14" name="bjDocumentLabelXML">
    <vt:lpwstr>&lt;?xml version="1.0" encoding="us-ascii"?&gt;&lt;sisl xmlns:xsi="http://www.w3.org/2001/XMLSchema-instance" xmlns:xsd="http://www.w3.org/2001/XMLSchema" sislVersion="0" policy="cde53ac1-bf5f-4aae-9cf1-07509e23a4b0" origin="userSelected" xmlns="http://www.boldonj</vt:lpwstr>
  </property>
  <property fmtid="{D5CDD505-2E9C-101B-9397-08002B2CF9AE}" pid="15" name="bjDocumentLabelXML-0">
    <vt:lpwstr>ames.com/2008/01/sie/internal/label"&gt;&lt;element uid="0ee4316e-f6de-4b36-9133-369b295502aa" value="" /&gt;&lt;element uid="bba94c65-ac3d-4f34-b2e1-8de11ef6f01c" value="" /&gt;&lt;element uid="5a7c1d3c-72ce-436f-8e0f-5a13b827e20e" value="" /&gt;&lt;element uid="bc2b7c01-6db1-4</vt:lpwstr>
  </property>
  <property fmtid="{D5CDD505-2E9C-101B-9397-08002B2CF9AE}" pid="16" name="bjDocumentLabelXML-1">
    <vt:lpwstr>e7d-88d1-fc61674f86fd" value="" /&gt;&lt;element uid="92e993a3-af32-4afb-aa19-3a49cdb82c7a" value="" /&gt;&lt;/sisl&gt;</vt:lpwstr>
  </property>
  <property fmtid="{D5CDD505-2E9C-101B-9397-08002B2CF9AE}" pid="17" name="bjDocumentSecurityLabel">
    <vt:lpwstr>Export Control Country: US  | Approved for Public Disclosure | Raytheon Company | Other Information (Not Requiring an Export Control Marking) | No visual marking applied by the tool</vt:lpwstr>
  </property>
  <property fmtid="{D5CDD505-2E9C-101B-9397-08002B2CF9AE}" pid="18" name="rtnipcontrolcodevm">
    <vt:lpwstr>rpogc035</vt:lpwstr>
  </property>
  <property fmtid="{D5CDD505-2E9C-101B-9397-08002B2CF9AE}" pid="19" name="rtnipcontrolcode">
    <vt:lpwstr>public</vt:lpwstr>
  </property>
  <property fmtid="{D5CDD505-2E9C-101B-9397-08002B2CF9AE}" pid="20" name="rtnexportcontrolcode">
    <vt:lpwstr>otherinfo</vt:lpwstr>
  </property>
  <property fmtid="{D5CDD505-2E9C-101B-9397-08002B2CF9AE}" pid="21" name="rtnexportcontrolcodevm">
    <vt:lpwstr>nousecvm</vt:lpwstr>
  </property>
  <property fmtid="{D5CDD505-2E9C-101B-9397-08002B2CF9AE}" pid="22" name="bjSlideMasterFooterText">
    <vt:lpwstr>Raytheon Company - Approved for Public Disclosure</vt:lpwstr>
  </property>
  <property fmtid="{D5CDD505-2E9C-101B-9397-08002B2CF9AE}" pid="23" name="bjLabelHistoryID">
    <vt:lpwstr>{C0FC607B-1DA9-42FB-A224-7EE96145B6B7}</vt:lpwstr>
  </property>
</Properties>
</file>